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4.xml" ContentType="application/vnd.openxmlformats-officedocument.theme+xml"/>
  <Override PartName="/ppt/slideLayouts/slideLayout34.xml" ContentType="application/vnd.openxmlformats-officedocument.presentationml.slideLayout+xml"/>
  <Override PartName="/ppt/theme/theme25.xml" ContentType="application/vnd.openxmlformats-officedocument.theme+xml"/>
  <Override PartName="/ppt/slideLayouts/slideLayout35.xml" ContentType="application/vnd.openxmlformats-officedocument.presentationml.slideLayout+xml"/>
  <Override PartName="/ppt/theme/theme26.xml" ContentType="application/vnd.openxmlformats-officedocument.theme+xml"/>
  <Override PartName="/ppt/slideLayouts/slideLayout36.xml" ContentType="application/vnd.openxmlformats-officedocument.presentationml.slideLayout+xml"/>
  <Override PartName="/ppt/theme/theme27.xml" ContentType="application/vnd.openxmlformats-officedocument.theme+xml"/>
  <Override PartName="/ppt/slideLayouts/slideLayout37.xml" ContentType="application/vnd.openxmlformats-officedocument.presentationml.slideLayout+xml"/>
  <Override PartName="/ppt/theme/theme28.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780" r:id="rId5"/>
    <p:sldMasterId id="2147483758" r:id="rId6"/>
    <p:sldMasterId id="2147483730" r:id="rId7"/>
    <p:sldMasterId id="2147483716" r:id="rId8"/>
    <p:sldMasterId id="2147483718" r:id="rId9"/>
    <p:sldMasterId id="2147483778" r:id="rId10"/>
    <p:sldMasterId id="2147483772" r:id="rId11"/>
    <p:sldMasterId id="2147483770" r:id="rId12"/>
    <p:sldMasterId id="2147483760" r:id="rId13"/>
    <p:sldMasterId id="2147483768" r:id="rId14"/>
    <p:sldMasterId id="2147483742" r:id="rId15"/>
    <p:sldMasterId id="2147483744" r:id="rId16"/>
    <p:sldMasterId id="2147483746" r:id="rId17"/>
    <p:sldMasterId id="2147483756" r:id="rId18"/>
    <p:sldMasterId id="2147483728" r:id="rId19"/>
    <p:sldMasterId id="2147483748" r:id="rId20"/>
    <p:sldMasterId id="2147483762" r:id="rId21"/>
    <p:sldMasterId id="2147483776" r:id="rId22"/>
    <p:sldMasterId id="2147483784" r:id="rId23"/>
    <p:sldMasterId id="2147483782" r:id="rId24"/>
    <p:sldMasterId id="2147483786" r:id="rId25"/>
    <p:sldMasterId id="2147483692" r:id="rId26"/>
    <p:sldMasterId id="2147483788" r:id="rId27"/>
    <p:sldMasterId id="2147483724" r:id="rId28"/>
    <p:sldMasterId id="2147483740" r:id="rId29"/>
    <p:sldMasterId id="2147483722" r:id="rId30"/>
    <p:sldMasterId id="2147483774" r:id="rId31"/>
  </p:sldMasterIdLst>
  <p:sldIdLst>
    <p:sldId id="258" r:id="rId32"/>
    <p:sldId id="257" r:id="rId33"/>
    <p:sldId id="260" r:id="rId34"/>
    <p:sldId id="261" r:id="rId35"/>
    <p:sldId id="266" r:id="rId36"/>
    <p:sldId id="284" r:id="rId37"/>
    <p:sldId id="270" r:id="rId38"/>
    <p:sldId id="271" r:id="rId39"/>
    <p:sldId id="273" r:id="rId40"/>
    <p:sldId id="272" r:id="rId41"/>
    <p:sldId id="300" r:id="rId42"/>
    <p:sldId id="274" r:id="rId43"/>
    <p:sldId id="275" r:id="rId44"/>
    <p:sldId id="276" r:id="rId45"/>
    <p:sldId id="277" r:id="rId46"/>
    <p:sldId id="305" r:id="rId47"/>
    <p:sldId id="278" r:id="rId48"/>
    <p:sldId id="279" r:id="rId49"/>
    <p:sldId id="280" r:id="rId50"/>
    <p:sldId id="281" r:id="rId51"/>
    <p:sldId id="283" r:id="rId52"/>
    <p:sldId id="306" r:id="rId53"/>
    <p:sldId id="297" r:id="rId54"/>
    <p:sldId id="285" r:id="rId55"/>
    <p:sldId id="287" r:id="rId56"/>
    <p:sldId id="286" r:id="rId57"/>
    <p:sldId id="294" r:id="rId58"/>
    <p:sldId id="309" r:id="rId59"/>
    <p:sldId id="308" r:id="rId60"/>
    <p:sldId id="310" r:id="rId61"/>
    <p:sldId id="288" r:id="rId62"/>
    <p:sldId id="291" r:id="rId63"/>
    <p:sldId id="295" r:id="rId64"/>
    <p:sldId id="302" r:id="rId65"/>
    <p:sldId id="296" r:id="rId66"/>
    <p:sldId id="304" r:id="rId67"/>
    <p:sldId id="303" r:id="rId68"/>
    <p:sldId id="299" r:id="rId69"/>
    <p:sldId id="259" r:id="rId70"/>
  </p:sldIdLst>
  <p:sldSz cx="9144000" cy="6858000" type="screen4x3"/>
  <p:notesSz cx="6858000" cy="9144000"/>
  <p:defaultText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40" autoAdjust="0"/>
    <p:restoredTop sz="94660"/>
  </p:normalViewPr>
  <p:slideViewPr>
    <p:cSldViewPr snapToObjects="1">
      <p:cViewPr varScale="1">
        <p:scale>
          <a:sx n="91" d="100"/>
          <a:sy n="91" d="100"/>
        </p:scale>
        <p:origin x="998"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8.xml"/><Relationship Id="rId21" Type="http://schemas.openxmlformats.org/officeDocument/2006/relationships/slideMaster" Target="slideMasters/slideMaster18.xml"/><Relationship Id="rId34" Type="http://schemas.openxmlformats.org/officeDocument/2006/relationships/slide" Target="slides/slide3.xml"/><Relationship Id="rId42" Type="http://schemas.openxmlformats.org/officeDocument/2006/relationships/slide" Target="slides/slide11.xml"/><Relationship Id="rId47" Type="http://schemas.openxmlformats.org/officeDocument/2006/relationships/slide" Target="slides/slide16.xml"/><Relationship Id="rId50" Type="http://schemas.openxmlformats.org/officeDocument/2006/relationships/slide" Target="slides/slide19.xml"/><Relationship Id="rId55" Type="http://schemas.openxmlformats.org/officeDocument/2006/relationships/slide" Target="slides/slide24.xml"/><Relationship Id="rId63" Type="http://schemas.openxmlformats.org/officeDocument/2006/relationships/slide" Target="slides/slide32.xml"/><Relationship Id="rId68" Type="http://schemas.openxmlformats.org/officeDocument/2006/relationships/slide" Target="slides/slide37.xml"/><Relationship Id="rId7" Type="http://schemas.openxmlformats.org/officeDocument/2006/relationships/slideMaster" Target="slideMasters/slideMaster4.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Master" Target="slideMasters/slideMaster26.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1.xml"/><Relationship Id="rId37" Type="http://schemas.openxmlformats.org/officeDocument/2006/relationships/slide" Target="slides/slide6.xml"/><Relationship Id="rId40" Type="http://schemas.openxmlformats.org/officeDocument/2006/relationships/slide" Target="slides/slide9.xml"/><Relationship Id="rId45" Type="http://schemas.openxmlformats.org/officeDocument/2006/relationships/slide" Target="slides/slide14.xml"/><Relationship Id="rId53" Type="http://schemas.openxmlformats.org/officeDocument/2006/relationships/slide" Target="slides/slide22.xml"/><Relationship Id="rId58" Type="http://schemas.openxmlformats.org/officeDocument/2006/relationships/slide" Target="slides/slide27.xml"/><Relationship Id="rId66" Type="http://schemas.openxmlformats.org/officeDocument/2006/relationships/slide" Target="slides/slide35.xml"/><Relationship Id="rId7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5.xml"/><Relationship Id="rId49" Type="http://schemas.openxmlformats.org/officeDocument/2006/relationships/slide" Target="slides/slide18.xml"/><Relationship Id="rId57" Type="http://schemas.openxmlformats.org/officeDocument/2006/relationships/slide" Target="slides/slide26.xml"/><Relationship Id="rId61" Type="http://schemas.openxmlformats.org/officeDocument/2006/relationships/slide" Target="slides/slide30.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Master" Target="slideMasters/slideMaster28.xml"/><Relationship Id="rId44" Type="http://schemas.openxmlformats.org/officeDocument/2006/relationships/slide" Target="slides/slide13.xml"/><Relationship Id="rId52" Type="http://schemas.openxmlformats.org/officeDocument/2006/relationships/slide" Target="slides/slide21.xml"/><Relationship Id="rId60" Type="http://schemas.openxmlformats.org/officeDocument/2006/relationships/slide" Target="slides/slide29.xml"/><Relationship Id="rId65" Type="http://schemas.openxmlformats.org/officeDocument/2006/relationships/slide" Target="slides/slide34.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4.xml"/><Relationship Id="rId43" Type="http://schemas.openxmlformats.org/officeDocument/2006/relationships/slide" Target="slides/slide12.xml"/><Relationship Id="rId48" Type="http://schemas.openxmlformats.org/officeDocument/2006/relationships/slide" Target="slides/slide17.xml"/><Relationship Id="rId56" Type="http://schemas.openxmlformats.org/officeDocument/2006/relationships/slide" Target="slides/slide25.xml"/><Relationship Id="rId64" Type="http://schemas.openxmlformats.org/officeDocument/2006/relationships/slide" Target="slides/slide33.xml"/><Relationship Id="rId69" Type="http://schemas.openxmlformats.org/officeDocument/2006/relationships/slide" Target="slides/slide38.xml"/><Relationship Id="rId8" Type="http://schemas.openxmlformats.org/officeDocument/2006/relationships/slideMaster" Target="slideMasters/slideMaster5.xml"/><Relationship Id="rId51" Type="http://schemas.openxmlformats.org/officeDocument/2006/relationships/slide" Target="slides/slide20.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2.xml"/><Relationship Id="rId38" Type="http://schemas.openxmlformats.org/officeDocument/2006/relationships/slide" Target="slides/slide7.xml"/><Relationship Id="rId46" Type="http://schemas.openxmlformats.org/officeDocument/2006/relationships/slide" Target="slides/slide15.xml"/><Relationship Id="rId59" Type="http://schemas.openxmlformats.org/officeDocument/2006/relationships/slide" Target="slides/slide28.xml"/><Relationship Id="rId67" Type="http://schemas.openxmlformats.org/officeDocument/2006/relationships/slide" Target="slides/slide36.xml"/><Relationship Id="rId20" Type="http://schemas.openxmlformats.org/officeDocument/2006/relationships/slideMaster" Target="slideMasters/slideMaster17.xml"/><Relationship Id="rId41" Type="http://schemas.openxmlformats.org/officeDocument/2006/relationships/slide" Target="slides/slide10.xml"/><Relationship Id="rId54" Type="http://schemas.openxmlformats.org/officeDocument/2006/relationships/slide" Target="slides/slide23.xml"/><Relationship Id="rId62" Type="http://schemas.openxmlformats.org/officeDocument/2006/relationships/slide" Target="slides/slide31.xml"/><Relationship Id="rId70" Type="http://schemas.openxmlformats.org/officeDocument/2006/relationships/slide" Target="slides/slide39.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4379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630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58223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8230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803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1391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815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002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55576" y="3368450"/>
            <a:ext cx="7200800" cy="780630"/>
          </a:xfrm>
          <a:prstGeom prst="rect">
            <a:avLst/>
          </a:prstGeom>
          <a:ln>
            <a:noFill/>
          </a:ln>
        </p:spPr>
        <p:txBody>
          <a:bodyPr lIns="0" tIns="0" rIns="0" bIns="0"/>
          <a:lstStyle>
            <a:lvl1pPr marL="0" indent="0" algn="l">
              <a:buNone/>
              <a:defRPr sz="2800" i="0" baseline="0">
                <a:solidFill>
                  <a:schemeClr val="tx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dirty="0"/>
              <a:t>Eventuell undertittel på foredrag</a:t>
            </a:r>
          </a:p>
        </p:txBody>
      </p:sp>
      <p:sp>
        <p:nvSpPr>
          <p:cNvPr id="7" name="Title Placeholder 1"/>
          <p:cNvSpPr>
            <a:spLocks noGrp="1"/>
          </p:cNvSpPr>
          <p:nvPr>
            <p:ph type="title" hasCustomPrompt="1"/>
          </p:nvPr>
        </p:nvSpPr>
        <p:spPr>
          <a:xfrm>
            <a:off x="755576" y="1801416"/>
            <a:ext cx="7508886" cy="1121522"/>
          </a:xfrm>
          <a:prstGeom prst="rect">
            <a:avLst/>
          </a:prstGeom>
          <a:ln>
            <a:noFill/>
          </a:ln>
        </p:spPr>
        <p:txBody>
          <a:bodyPr vert="horz" lIns="0" tIns="0" rIns="0" bIns="0" rtlCol="0" anchor="t" anchorCtr="0">
            <a:noAutofit/>
          </a:bodyPr>
          <a:lstStyle>
            <a:lvl1pPr>
              <a:defRPr sz="3700" baseline="0">
                <a:solidFill>
                  <a:schemeClr val="tx1"/>
                </a:solidFill>
              </a:defRPr>
            </a:lvl1pPr>
          </a:lstStyle>
          <a:p>
            <a:r>
              <a:rPr lang="nb-NO" dirty="0"/>
              <a:t>Tittel på foredrag – kan gå </a:t>
            </a:r>
            <a:br>
              <a:rPr lang="nb-NO" dirty="0"/>
            </a:br>
            <a:r>
              <a:rPr lang="nb-NO" dirty="0"/>
              <a:t>på to linjer</a:t>
            </a:r>
          </a:p>
        </p:txBody>
      </p:sp>
      <p:sp>
        <p:nvSpPr>
          <p:cNvPr id="9" name="Plassholder for tekst 8"/>
          <p:cNvSpPr>
            <a:spLocks noGrp="1"/>
          </p:cNvSpPr>
          <p:nvPr>
            <p:ph type="body" sz="quarter" idx="10" hasCustomPrompt="1"/>
          </p:nvPr>
        </p:nvSpPr>
        <p:spPr>
          <a:xfrm>
            <a:off x="755576" y="4515481"/>
            <a:ext cx="7192493" cy="713719"/>
          </a:xfrm>
          <a:prstGeom prst="rect">
            <a:avLst/>
          </a:prstGeom>
          <a:ln>
            <a:noFill/>
          </a:ln>
        </p:spPr>
        <p:txBody>
          <a:bodyPr vert="horz" lIns="0" tIns="0" rIns="0" bIns="0"/>
          <a:lstStyle>
            <a:lvl1pPr marL="0" indent="0">
              <a:buFontTx/>
              <a:buNone/>
              <a:defRPr sz="2200" b="0" i="0">
                <a:solidFill>
                  <a:schemeClr val="tx1"/>
                </a:solidFill>
                <a:latin typeface="Arial"/>
              </a:defRPr>
            </a:lvl1pPr>
          </a:lstStyle>
          <a:p>
            <a:pPr lvl="0"/>
            <a:r>
              <a:rPr lang="nb-NO" dirty="0"/>
              <a:t>Navn på foredragsholder</a:t>
            </a:r>
          </a:p>
          <a:p>
            <a:pPr lvl="0"/>
            <a:r>
              <a:rPr lang="nb-NO" dirty="0"/>
              <a:t>Sted og dato</a:t>
            </a:r>
          </a:p>
        </p:txBody>
      </p:sp>
    </p:spTree>
    <p:extLst>
      <p:ext uri="{BB962C8B-B14F-4D97-AF65-F5344CB8AC3E}">
        <p14:creationId xmlns:p14="http://schemas.microsoft.com/office/powerpoint/2010/main" val="3603410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55576" y="3364367"/>
            <a:ext cx="7200800" cy="709664"/>
          </a:xfrm>
          <a:prstGeom prst="rect">
            <a:avLst/>
          </a:prstGeom>
          <a:ln>
            <a:noFill/>
          </a:ln>
        </p:spPr>
        <p:txBody>
          <a:bodyPr lIns="0" tIns="0" rIns="0" bIns="0"/>
          <a:lstStyle>
            <a:lvl1pPr marL="0" indent="0" algn="l">
              <a:buNone/>
              <a:defRPr sz="2800" i="0" baseline="0">
                <a:solidFill>
                  <a:schemeClr val="tx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dirty="0"/>
              <a:t>Eventuell undertittel på foredrag</a:t>
            </a:r>
          </a:p>
        </p:txBody>
      </p:sp>
      <p:sp>
        <p:nvSpPr>
          <p:cNvPr id="7" name="Title Placeholder 1"/>
          <p:cNvSpPr>
            <a:spLocks noGrp="1"/>
          </p:cNvSpPr>
          <p:nvPr>
            <p:ph type="title" hasCustomPrompt="1"/>
          </p:nvPr>
        </p:nvSpPr>
        <p:spPr>
          <a:xfrm>
            <a:off x="755576" y="1784229"/>
            <a:ext cx="7508886" cy="1019565"/>
          </a:xfrm>
          <a:prstGeom prst="rect">
            <a:avLst/>
          </a:prstGeom>
          <a:ln>
            <a:noFill/>
          </a:ln>
        </p:spPr>
        <p:txBody>
          <a:bodyPr vert="horz" lIns="0" tIns="0" rIns="0" bIns="0" rtlCol="0" anchor="t" anchorCtr="0">
            <a:noAutofit/>
          </a:bodyPr>
          <a:lstStyle>
            <a:lvl1pPr>
              <a:defRPr sz="3700" baseline="0">
                <a:solidFill>
                  <a:schemeClr val="tx1"/>
                </a:solidFill>
              </a:defRPr>
            </a:lvl1pPr>
          </a:lstStyle>
          <a:p>
            <a:r>
              <a:rPr lang="nb-NO" dirty="0"/>
              <a:t>Tittel på foredrag – kan gå </a:t>
            </a:r>
            <a:br>
              <a:rPr lang="nb-NO" dirty="0"/>
            </a:br>
            <a:r>
              <a:rPr lang="nb-NO" dirty="0"/>
              <a:t>på to linjer</a:t>
            </a:r>
          </a:p>
        </p:txBody>
      </p:sp>
      <p:sp>
        <p:nvSpPr>
          <p:cNvPr id="9" name="Plassholder for tekst 8"/>
          <p:cNvSpPr>
            <a:spLocks noGrp="1"/>
          </p:cNvSpPr>
          <p:nvPr>
            <p:ph type="body" sz="quarter" idx="10" hasCustomPrompt="1"/>
          </p:nvPr>
        </p:nvSpPr>
        <p:spPr>
          <a:xfrm>
            <a:off x="755576" y="4508357"/>
            <a:ext cx="7192493" cy="648835"/>
          </a:xfrm>
          <a:prstGeom prst="rect">
            <a:avLst/>
          </a:prstGeom>
          <a:ln>
            <a:noFill/>
          </a:ln>
        </p:spPr>
        <p:txBody>
          <a:bodyPr vert="horz" lIns="0" tIns="0" rIns="0" bIns="0"/>
          <a:lstStyle>
            <a:lvl1pPr marL="0" indent="0">
              <a:buFontTx/>
              <a:buNone/>
              <a:defRPr sz="2200" b="0" i="0">
                <a:solidFill>
                  <a:schemeClr val="tx1"/>
                </a:solidFill>
                <a:latin typeface="Arial"/>
              </a:defRPr>
            </a:lvl1pPr>
          </a:lstStyle>
          <a:p>
            <a:pPr lvl="0"/>
            <a:r>
              <a:rPr lang="nb-NO" dirty="0"/>
              <a:t>Navn på foredragsholder</a:t>
            </a:r>
          </a:p>
          <a:p>
            <a:pPr lvl="0"/>
            <a:r>
              <a:rPr lang="nb-NO" dirty="0"/>
              <a:t>Sted og dato</a:t>
            </a:r>
          </a:p>
        </p:txBody>
      </p:sp>
    </p:spTree>
    <p:extLst>
      <p:ext uri="{BB962C8B-B14F-4D97-AF65-F5344CB8AC3E}">
        <p14:creationId xmlns:p14="http://schemas.microsoft.com/office/powerpoint/2010/main" val="2907750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1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55576" y="3364367"/>
            <a:ext cx="7200800" cy="709664"/>
          </a:xfrm>
          <a:prstGeom prst="rect">
            <a:avLst/>
          </a:prstGeom>
          <a:ln>
            <a:noFill/>
          </a:ln>
        </p:spPr>
        <p:txBody>
          <a:bodyPr lIns="0" tIns="0" rIns="0" bIns="0"/>
          <a:lstStyle>
            <a:lvl1pPr marL="0" indent="0" algn="l">
              <a:buNone/>
              <a:defRPr sz="2800" i="0" baseline="0">
                <a:solidFill>
                  <a:schemeClr val="tx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dirty="0"/>
              <a:t>Eventuell undertittel på foredrag</a:t>
            </a:r>
          </a:p>
        </p:txBody>
      </p:sp>
      <p:sp>
        <p:nvSpPr>
          <p:cNvPr id="7" name="Title Placeholder 1"/>
          <p:cNvSpPr>
            <a:spLocks noGrp="1"/>
          </p:cNvSpPr>
          <p:nvPr>
            <p:ph type="title" hasCustomPrompt="1"/>
          </p:nvPr>
        </p:nvSpPr>
        <p:spPr>
          <a:xfrm>
            <a:off x="755576" y="1784229"/>
            <a:ext cx="7508886" cy="1019565"/>
          </a:xfrm>
          <a:prstGeom prst="rect">
            <a:avLst/>
          </a:prstGeom>
          <a:ln>
            <a:noFill/>
          </a:ln>
        </p:spPr>
        <p:txBody>
          <a:bodyPr vert="horz" lIns="0" tIns="0" rIns="0" bIns="0" rtlCol="0" anchor="t" anchorCtr="0">
            <a:noAutofit/>
          </a:bodyPr>
          <a:lstStyle>
            <a:lvl1pPr>
              <a:defRPr sz="3700" baseline="0">
                <a:solidFill>
                  <a:schemeClr val="tx1"/>
                </a:solidFill>
              </a:defRPr>
            </a:lvl1pPr>
          </a:lstStyle>
          <a:p>
            <a:r>
              <a:rPr lang="nb-NO" dirty="0"/>
              <a:t>Tittel på foredrag – kan gå </a:t>
            </a:r>
            <a:br>
              <a:rPr lang="nb-NO" dirty="0"/>
            </a:br>
            <a:r>
              <a:rPr lang="nb-NO" dirty="0"/>
              <a:t>på to linjer</a:t>
            </a:r>
          </a:p>
        </p:txBody>
      </p:sp>
      <p:sp>
        <p:nvSpPr>
          <p:cNvPr id="9" name="Plassholder for tekst 8"/>
          <p:cNvSpPr>
            <a:spLocks noGrp="1"/>
          </p:cNvSpPr>
          <p:nvPr>
            <p:ph type="body" sz="quarter" idx="10" hasCustomPrompt="1"/>
          </p:nvPr>
        </p:nvSpPr>
        <p:spPr>
          <a:xfrm>
            <a:off x="755576" y="4508357"/>
            <a:ext cx="7192493" cy="648835"/>
          </a:xfrm>
          <a:prstGeom prst="rect">
            <a:avLst/>
          </a:prstGeom>
          <a:ln>
            <a:noFill/>
          </a:ln>
        </p:spPr>
        <p:txBody>
          <a:bodyPr vert="horz" lIns="0" tIns="0" rIns="0" bIns="0"/>
          <a:lstStyle>
            <a:lvl1pPr marL="0" indent="0">
              <a:buFontTx/>
              <a:buNone/>
              <a:defRPr sz="2200" b="0" i="0">
                <a:solidFill>
                  <a:schemeClr val="tx1"/>
                </a:solidFill>
                <a:latin typeface="Arial"/>
              </a:defRPr>
            </a:lvl1pPr>
          </a:lstStyle>
          <a:p>
            <a:pPr lvl="0"/>
            <a:r>
              <a:rPr lang="nb-NO" dirty="0"/>
              <a:t>Navn på foredragsholder</a:t>
            </a:r>
          </a:p>
          <a:p>
            <a:pPr lvl="0"/>
            <a:r>
              <a:rPr lang="nb-NO" dirty="0"/>
              <a:t>Sted og dato</a:t>
            </a:r>
          </a:p>
        </p:txBody>
      </p:sp>
    </p:spTree>
    <p:extLst>
      <p:ext uri="{BB962C8B-B14F-4D97-AF65-F5344CB8AC3E}">
        <p14:creationId xmlns:p14="http://schemas.microsoft.com/office/powerpoint/2010/main" val="1197294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55576" y="3364367"/>
            <a:ext cx="7200800" cy="709664"/>
          </a:xfrm>
          <a:prstGeom prst="rect">
            <a:avLst/>
          </a:prstGeom>
          <a:ln>
            <a:noFill/>
          </a:ln>
        </p:spPr>
        <p:txBody>
          <a:bodyPr lIns="0" tIns="0" rIns="0" bIns="0"/>
          <a:lstStyle>
            <a:lvl1pPr marL="0" indent="0" algn="l">
              <a:buNone/>
              <a:defRPr sz="2800" i="0" baseline="0">
                <a:solidFill>
                  <a:schemeClr val="tx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dirty="0"/>
              <a:t>Eventuell undertittel på foredrag</a:t>
            </a:r>
          </a:p>
        </p:txBody>
      </p:sp>
      <p:sp>
        <p:nvSpPr>
          <p:cNvPr id="7" name="Title Placeholder 1"/>
          <p:cNvSpPr>
            <a:spLocks noGrp="1"/>
          </p:cNvSpPr>
          <p:nvPr>
            <p:ph type="title" hasCustomPrompt="1"/>
          </p:nvPr>
        </p:nvSpPr>
        <p:spPr>
          <a:xfrm>
            <a:off x="755576" y="1784229"/>
            <a:ext cx="7508886" cy="1019565"/>
          </a:xfrm>
          <a:prstGeom prst="rect">
            <a:avLst/>
          </a:prstGeom>
          <a:ln>
            <a:noFill/>
          </a:ln>
        </p:spPr>
        <p:txBody>
          <a:bodyPr vert="horz" lIns="0" tIns="0" rIns="0" bIns="0" rtlCol="0" anchor="t" anchorCtr="0">
            <a:noAutofit/>
          </a:bodyPr>
          <a:lstStyle>
            <a:lvl1pPr>
              <a:defRPr sz="3700" baseline="0">
                <a:solidFill>
                  <a:schemeClr val="tx1"/>
                </a:solidFill>
              </a:defRPr>
            </a:lvl1pPr>
          </a:lstStyle>
          <a:p>
            <a:r>
              <a:rPr lang="nb-NO" dirty="0"/>
              <a:t>Tittel på foredrag – kan gå </a:t>
            </a:r>
            <a:br>
              <a:rPr lang="nb-NO" dirty="0"/>
            </a:br>
            <a:r>
              <a:rPr lang="nb-NO" dirty="0"/>
              <a:t>på to linjer</a:t>
            </a:r>
          </a:p>
        </p:txBody>
      </p:sp>
      <p:sp>
        <p:nvSpPr>
          <p:cNvPr id="9" name="Plassholder for tekst 8"/>
          <p:cNvSpPr>
            <a:spLocks noGrp="1"/>
          </p:cNvSpPr>
          <p:nvPr>
            <p:ph type="body" sz="quarter" idx="10" hasCustomPrompt="1"/>
          </p:nvPr>
        </p:nvSpPr>
        <p:spPr>
          <a:xfrm>
            <a:off x="755576" y="4508357"/>
            <a:ext cx="7192493" cy="648835"/>
          </a:xfrm>
          <a:prstGeom prst="rect">
            <a:avLst/>
          </a:prstGeom>
          <a:ln>
            <a:noFill/>
          </a:ln>
        </p:spPr>
        <p:txBody>
          <a:bodyPr vert="horz" lIns="0" tIns="0" rIns="0" bIns="0"/>
          <a:lstStyle>
            <a:lvl1pPr marL="0" indent="0">
              <a:buFontTx/>
              <a:buNone/>
              <a:defRPr sz="2200" b="0" i="0">
                <a:solidFill>
                  <a:schemeClr val="tx1"/>
                </a:solidFill>
                <a:latin typeface="Arial"/>
              </a:defRPr>
            </a:lvl1pPr>
          </a:lstStyle>
          <a:p>
            <a:pPr lvl="0"/>
            <a:r>
              <a:rPr lang="nb-NO" dirty="0"/>
              <a:t>Navn på foredragsholder</a:t>
            </a:r>
          </a:p>
          <a:p>
            <a:pPr lvl="0"/>
            <a:r>
              <a:rPr lang="nb-NO" dirty="0"/>
              <a:t>Sted og dato</a:t>
            </a:r>
          </a:p>
        </p:txBody>
      </p:sp>
    </p:spTree>
    <p:extLst>
      <p:ext uri="{BB962C8B-B14F-4D97-AF65-F5344CB8AC3E}">
        <p14:creationId xmlns:p14="http://schemas.microsoft.com/office/powerpoint/2010/main" val="12302582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55576" y="3364367"/>
            <a:ext cx="7200800" cy="709664"/>
          </a:xfrm>
          <a:prstGeom prst="rect">
            <a:avLst/>
          </a:prstGeom>
          <a:ln>
            <a:noFill/>
          </a:ln>
        </p:spPr>
        <p:txBody>
          <a:bodyPr lIns="0" tIns="0" rIns="0" bIns="0"/>
          <a:lstStyle>
            <a:lvl1pPr marL="0" indent="0" algn="l">
              <a:buNone/>
              <a:defRPr sz="2800" i="0" baseline="0">
                <a:solidFill>
                  <a:schemeClr val="tx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dirty="0"/>
              <a:t>Eventuell undertittel på foredrag</a:t>
            </a:r>
          </a:p>
        </p:txBody>
      </p:sp>
      <p:sp>
        <p:nvSpPr>
          <p:cNvPr id="7" name="Title Placeholder 1"/>
          <p:cNvSpPr>
            <a:spLocks noGrp="1"/>
          </p:cNvSpPr>
          <p:nvPr>
            <p:ph type="title" hasCustomPrompt="1"/>
          </p:nvPr>
        </p:nvSpPr>
        <p:spPr>
          <a:xfrm>
            <a:off x="755576" y="1784229"/>
            <a:ext cx="7508886" cy="1019565"/>
          </a:xfrm>
          <a:prstGeom prst="rect">
            <a:avLst/>
          </a:prstGeom>
          <a:ln>
            <a:noFill/>
          </a:ln>
        </p:spPr>
        <p:txBody>
          <a:bodyPr vert="horz" lIns="0" tIns="0" rIns="0" bIns="0" rtlCol="0" anchor="t" anchorCtr="0">
            <a:noAutofit/>
          </a:bodyPr>
          <a:lstStyle>
            <a:lvl1pPr>
              <a:defRPr sz="3700" baseline="0">
                <a:solidFill>
                  <a:schemeClr val="tx1"/>
                </a:solidFill>
              </a:defRPr>
            </a:lvl1pPr>
          </a:lstStyle>
          <a:p>
            <a:r>
              <a:rPr lang="nb-NO" dirty="0"/>
              <a:t>Tittel på foredrag – kan gå </a:t>
            </a:r>
            <a:br>
              <a:rPr lang="nb-NO" dirty="0"/>
            </a:br>
            <a:r>
              <a:rPr lang="nb-NO" dirty="0"/>
              <a:t>på to linjer</a:t>
            </a:r>
          </a:p>
        </p:txBody>
      </p:sp>
      <p:sp>
        <p:nvSpPr>
          <p:cNvPr id="9" name="Plassholder for tekst 8"/>
          <p:cNvSpPr>
            <a:spLocks noGrp="1"/>
          </p:cNvSpPr>
          <p:nvPr>
            <p:ph type="body" sz="quarter" idx="10" hasCustomPrompt="1"/>
          </p:nvPr>
        </p:nvSpPr>
        <p:spPr>
          <a:xfrm>
            <a:off x="755576" y="4508357"/>
            <a:ext cx="7192493" cy="648835"/>
          </a:xfrm>
          <a:prstGeom prst="rect">
            <a:avLst/>
          </a:prstGeom>
          <a:ln>
            <a:noFill/>
          </a:ln>
        </p:spPr>
        <p:txBody>
          <a:bodyPr vert="horz" lIns="0" tIns="0" rIns="0" bIns="0"/>
          <a:lstStyle>
            <a:lvl1pPr marL="0" indent="0">
              <a:buFontTx/>
              <a:buNone/>
              <a:defRPr sz="2200" b="0" i="0">
                <a:solidFill>
                  <a:schemeClr val="tx1"/>
                </a:solidFill>
                <a:latin typeface="Arial"/>
              </a:defRPr>
            </a:lvl1pPr>
          </a:lstStyle>
          <a:p>
            <a:pPr lvl="0"/>
            <a:r>
              <a:rPr lang="nb-NO" dirty="0"/>
              <a:t>Navn på foredragsholder</a:t>
            </a:r>
          </a:p>
          <a:p>
            <a:pPr lvl="0"/>
            <a:r>
              <a:rPr lang="nb-NO" dirty="0"/>
              <a:t>Sted og dato</a:t>
            </a:r>
          </a:p>
        </p:txBody>
      </p:sp>
    </p:spTree>
    <p:extLst>
      <p:ext uri="{BB962C8B-B14F-4D97-AF65-F5344CB8AC3E}">
        <p14:creationId xmlns:p14="http://schemas.microsoft.com/office/powerpoint/2010/main" val="19212652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
        <p:nvSpPr>
          <p:cNvPr id="7" name="Tittel 6"/>
          <p:cNvSpPr>
            <a:spLocks noGrp="1"/>
          </p:cNvSpPr>
          <p:nvPr>
            <p:ph type="title" hasCustomPrompt="1"/>
          </p:nvPr>
        </p:nvSpPr>
        <p:spPr>
          <a:xfrm>
            <a:off x="900386" y="1556792"/>
            <a:ext cx="7344816" cy="936104"/>
          </a:xfrm>
          <a:prstGeom prst="rect">
            <a:avLst/>
          </a:prstGeom>
        </p:spPr>
        <p:txBody>
          <a:bodyPr wrap="square" lIns="0" tIns="0" rIns="0" bIns="0" anchor="t" anchorCtr="0">
            <a:noAutofit/>
          </a:bodyPr>
          <a:lstStyle>
            <a:lvl1pPr algn="l">
              <a:defRPr sz="3000" b="1" i="0" cap="none">
                <a:latin typeface="Arial"/>
              </a:defRPr>
            </a:lvl1pPr>
          </a:lstStyle>
          <a:p>
            <a:r>
              <a:rPr lang="nb-NO" dirty="0"/>
              <a:t>Klikk for å skrive inn tittel. </a:t>
            </a:r>
            <a:br>
              <a:rPr lang="nb-NO" dirty="0"/>
            </a:br>
            <a:r>
              <a:rPr lang="nb-NO" dirty="0"/>
              <a:t>1-2 linjer.</a:t>
            </a:r>
          </a:p>
        </p:txBody>
      </p:sp>
      <p:sp>
        <p:nvSpPr>
          <p:cNvPr id="10" name="Plassholder for tekst 9"/>
          <p:cNvSpPr>
            <a:spLocks noGrp="1"/>
          </p:cNvSpPr>
          <p:nvPr>
            <p:ph type="body" sz="quarter" idx="10" hasCustomPrompt="1"/>
          </p:nvPr>
        </p:nvSpPr>
        <p:spPr>
          <a:xfrm>
            <a:off x="899592" y="3068960"/>
            <a:ext cx="7345610" cy="3096344"/>
          </a:xfrm>
          <a:prstGeom prst="rect">
            <a:avLst/>
          </a:prstGeom>
        </p:spPr>
        <p:txBody>
          <a:bodyPr vert="horz" lIns="0" tIns="0" rIns="0" bIns="0"/>
          <a:lstStyle>
            <a:lvl1pPr marL="0" indent="0">
              <a:buFontTx/>
              <a:buNone/>
              <a:defRPr sz="2300" baseline="0">
                <a:latin typeface="Arial"/>
              </a:defRPr>
            </a:lvl1pPr>
          </a:lstStyle>
          <a:p>
            <a:pPr lvl="0"/>
            <a:r>
              <a:rPr lang="nb-NO" dirty="0"/>
              <a:t>Trykk her for å skrive inn ren brødtekst. Maks 60 ord anbefales.</a:t>
            </a:r>
          </a:p>
        </p:txBody>
      </p:sp>
    </p:spTree>
    <p:extLst>
      <p:ext uri="{BB962C8B-B14F-4D97-AF65-F5344CB8AC3E}">
        <p14:creationId xmlns:p14="http://schemas.microsoft.com/office/powerpoint/2010/main" val="4049402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7" name="Tittel 6"/>
          <p:cNvSpPr>
            <a:spLocks noGrp="1"/>
          </p:cNvSpPr>
          <p:nvPr>
            <p:ph type="title" hasCustomPrompt="1"/>
          </p:nvPr>
        </p:nvSpPr>
        <p:spPr>
          <a:xfrm>
            <a:off x="900386" y="1556792"/>
            <a:ext cx="7416824" cy="936104"/>
          </a:xfrm>
          <a:prstGeom prst="rect">
            <a:avLst/>
          </a:prstGeom>
        </p:spPr>
        <p:txBody>
          <a:bodyPr wrap="square" lIns="0" tIns="0" rIns="0" bIns="0" anchor="t" anchorCtr="0">
            <a:noAutofit/>
          </a:bodyPr>
          <a:lstStyle>
            <a:lvl1pPr algn="l">
              <a:defRPr sz="3000" b="1" i="0" cap="none" baseline="0">
                <a:latin typeface="Arial"/>
              </a:defRPr>
            </a:lvl1pPr>
          </a:lstStyle>
          <a:p>
            <a:r>
              <a:rPr lang="nb-NO" dirty="0"/>
              <a:t>Klikk for å skrive inn tittel. </a:t>
            </a:r>
            <a:br>
              <a:rPr lang="nb-NO" dirty="0"/>
            </a:br>
            <a:r>
              <a:rPr lang="nb-NO" dirty="0"/>
              <a:t>1-2 linjer </a:t>
            </a:r>
            <a:br>
              <a:rPr lang="nb-NO" dirty="0"/>
            </a:br>
            <a:endParaRPr lang="nb-NO" dirty="0"/>
          </a:p>
        </p:txBody>
      </p:sp>
      <p:sp>
        <p:nvSpPr>
          <p:cNvPr id="10" name="Plassholder for bilde 9"/>
          <p:cNvSpPr>
            <a:spLocks noGrp="1"/>
          </p:cNvSpPr>
          <p:nvPr>
            <p:ph type="pic" sz="quarter" idx="14" hasCustomPrompt="1"/>
          </p:nvPr>
        </p:nvSpPr>
        <p:spPr>
          <a:xfrm>
            <a:off x="899592" y="2996952"/>
            <a:ext cx="7417618" cy="3132348"/>
          </a:xfrm>
          <a:prstGeom prst="rect">
            <a:avLst/>
          </a:prstGeom>
        </p:spPr>
        <p:txBody>
          <a:bodyPr vert="horz"/>
          <a:lstStyle>
            <a:lvl1pPr>
              <a:defRPr baseline="0"/>
            </a:lvl1pPr>
          </a:lstStyle>
          <a:p>
            <a:r>
              <a:rPr lang="nb-NO" dirty="0"/>
              <a:t>Klikk her for å sette inn bilde/illustrasjon</a:t>
            </a:r>
          </a:p>
        </p:txBody>
      </p:sp>
    </p:spTree>
    <p:extLst>
      <p:ext uri="{BB962C8B-B14F-4D97-AF65-F5344CB8AC3E}">
        <p14:creationId xmlns:p14="http://schemas.microsoft.com/office/powerpoint/2010/main" val="34462340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m">
    <p:spTree>
      <p:nvGrpSpPr>
        <p:cNvPr id="1" name=""/>
        <p:cNvGrpSpPr/>
        <p:nvPr/>
      </p:nvGrpSpPr>
      <p:grpSpPr>
        <a:xfrm>
          <a:off x="0" y="0"/>
          <a:ext cx="0" cy="0"/>
          <a:chOff x="0" y="0"/>
          <a:chExt cx="0" cy="0"/>
        </a:xfrm>
      </p:grpSpPr>
      <p:sp>
        <p:nvSpPr>
          <p:cNvPr id="5" name="Plassholder for bilde 2"/>
          <p:cNvSpPr>
            <a:spLocks noGrp="1"/>
          </p:cNvSpPr>
          <p:nvPr>
            <p:ph type="pic" idx="1" hasCustomPrompt="1"/>
          </p:nvPr>
        </p:nvSpPr>
        <p:spPr>
          <a:xfrm>
            <a:off x="900386" y="1556792"/>
            <a:ext cx="7488038" cy="38164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dirty="0"/>
              <a:t>Trykk her for å sette inn bilde</a:t>
            </a:r>
          </a:p>
        </p:txBody>
      </p:sp>
      <p:sp>
        <p:nvSpPr>
          <p:cNvPr id="6" name="Plassholder for tekst 9"/>
          <p:cNvSpPr>
            <a:spLocks noGrp="1"/>
          </p:cNvSpPr>
          <p:nvPr>
            <p:ph type="body" sz="quarter" idx="13" hasCustomPrompt="1"/>
          </p:nvPr>
        </p:nvSpPr>
        <p:spPr>
          <a:xfrm>
            <a:off x="899592" y="5589290"/>
            <a:ext cx="7488832" cy="431947"/>
          </a:xfrm>
          <a:prstGeom prst="rect">
            <a:avLst/>
          </a:prstGeom>
        </p:spPr>
        <p:txBody>
          <a:bodyPr vert="horz" lIns="0" tIns="0" rIns="0" bIns="0"/>
          <a:lstStyle>
            <a:lvl1pPr marL="0" indent="0">
              <a:buFontTx/>
              <a:buNone/>
              <a:defRPr sz="1800" baseline="0">
                <a:latin typeface="Arial"/>
              </a:defRPr>
            </a:lvl1pPr>
          </a:lstStyle>
          <a:p>
            <a:pPr lvl="0"/>
            <a:r>
              <a:rPr lang="nb-NO" dirty="0"/>
              <a:t>Trykk her for å skrive inn forklaring til bilde. </a:t>
            </a:r>
          </a:p>
        </p:txBody>
      </p:sp>
    </p:spTree>
    <p:extLst>
      <p:ext uri="{BB962C8B-B14F-4D97-AF65-F5344CB8AC3E}">
        <p14:creationId xmlns:p14="http://schemas.microsoft.com/office/powerpoint/2010/main" val="27322158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nhold med tekst">
    <p:spTree>
      <p:nvGrpSpPr>
        <p:cNvPr id="1" name=""/>
        <p:cNvGrpSpPr/>
        <p:nvPr/>
      </p:nvGrpSpPr>
      <p:grpSpPr>
        <a:xfrm>
          <a:off x="0" y="0"/>
          <a:ext cx="0" cy="0"/>
          <a:chOff x="0" y="0"/>
          <a:chExt cx="0" cy="0"/>
        </a:xfrm>
      </p:grpSpPr>
      <p:sp>
        <p:nvSpPr>
          <p:cNvPr id="8" name="Plassholder for bilde 9"/>
          <p:cNvSpPr>
            <a:spLocks noGrp="1"/>
          </p:cNvSpPr>
          <p:nvPr>
            <p:ph type="pic" sz="quarter" idx="14" hasCustomPrompt="1"/>
          </p:nvPr>
        </p:nvSpPr>
        <p:spPr>
          <a:xfrm>
            <a:off x="5004048" y="0"/>
            <a:ext cx="4139952" cy="6858000"/>
          </a:xfrm>
          <a:prstGeom prst="rect">
            <a:avLst/>
          </a:prstGeom>
        </p:spPr>
        <p:txBody>
          <a:bodyPr vert="horz"/>
          <a:lstStyle>
            <a:lvl1pPr>
              <a:defRPr baseline="0"/>
            </a:lvl1pPr>
          </a:lstStyle>
          <a:p>
            <a:r>
              <a:rPr lang="nb-NO" dirty="0"/>
              <a:t>Klikk her for å sette inn bilde/illustrasjon</a:t>
            </a:r>
          </a:p>
        </p:txBody>
      </p:sp>
      <p:sp>
        <p:nvSpPr>
          <p:cNvPr id="9" name="Tittel 6"/>
          <p:cNvSpPr>
            <a:spLocks noGrp="1"/>
          </p:cNvSpPr>
          <p:nvPr>
            <p:ph type="title" hasCustomPrompt="1"/>
          </p:nvPr>
        </p:nvSpPr>
        <p:spPr>
          <a:xfrm>
            <a:off x="900212" y="1556792"/>
            <a:ext cx="3743796" cy="964158"/>
          </a:xfrm>
          <a:prstGeom prst="rect">
            <a:avLst/>
          </a:prstGeom>
        </p:spPr>
        <p:txBody>
          <a:bodyPr wrap="square" lIns="0" tIns="0" rIns="0" bIns="0" anchor="t" anchorCtr="0">
            <a:noAutofit/>
          </a:bodyPr>
          <a:lstStyle>
            <a:lvl1pPr algn="l">
              <a:defRPr sz="3000" b="1" i="0" cap="none" baseline="0">
                <a:latin typeface="Arial"/>
              </a:defRPr>
            </a:lvl1pPr>
          </a:lstStyle>
          <a:p>
            <a:r>
              <a:rPr lang="nb-NO" dirty="0"/>
              <a:t>Klikk for å skrive inn tittel.  </a:t>
            </a:r>
            <a:br>
              <a:rPr lang="nb-NO" dirty="0"/>
            </a:br>
            <a:endParaRPr lang="nb-NO" dirty="0"/>
          </a:p>
        </p:txBody>
      </p:sp>
      <p:sp>
        <p:nvSpPr>
          <p:cNvPr id="12" name="Plassholder for tekst 11"/>
          <p:cNvSpPr>
            <a:spLocks noGrp="1"/>
          </p:cNvSpPr>
          <p:nvPr>
            <p:ph type="body" sz="quarter" idx="15" hasCustomPrompt="1"/>
          </p:nvPr>
        </p:nvSpPr>
        <p:spPr>
          <a:xfrm>
            <a:off x="899592" y="2996952"/>
            <a:ext cx="3744416" cy="3501008"/>
          </a:xfrm>
          <a:prstGeom prst="rect">
            <a:avLst/>
          </a:prstGeom>
        </p:spPr>
        <p:txBody>
          <a:bodyPr vert="horz" lIns="0" tIns="0" rIns="0" bIns="0"/>
          <a:lstStyle>
            <a:lvl1pPr marL="288000" indent="-349200">
              <a:lnSpc>
                <a:spcPct val="100000"/>
              </a:lnSpc>
              <a:spcBef>
                <a:spcPts val="0"/>
              </a:spcBef>
              <a:spcAft>
                <a:spcPts val="0"/>
              </a:spcAft>
              <a:buNone/>
              <a:defRPr sz="2300" baseline="0">
                <a:latin typeface="Arial"/>
              </a:defRPr>
            </a:lvl1pPr>
            <a:lvl3pPr marL="252000" indent="-313200">
              <a:lnSpc>
                <a:spcPct val="100000"/>
              </a:lnSpc>
              <a:spcBef>
                <a:spcPts val="0"/>
              </a:spcBef>
              <a:spcAft>
                <a:spcPts val="0"/>
              </a:spcAft>
              <a:buFont typeface="Arial"/>
              <a:buChar char="•"/>
              <a:defRPr sz="2000" baseline="0">
                <a:latin typeface="Arial"/>
              </a:defRPr>
            </a:lvl3pPr>
          </a:lstStyle>
          <a:p>
            <a:pPr lvl="2"/>
            <a:r>
              <a:rPr lang="nb-NO" dirty="0"/>
              <a:t>Punkter inn her er en oversiktlig måte å presentere på</a:t>
            </a:r>
          </a:p>
          <a:p>
            <a:pPr lvl="2"/>
            <a:r>
              <a:rPr lang="nb-NO" dirty="0"/>
              <a:t>Punkter 2</a:t>
            </a:r>
          </a:p>
          <a:p>
            <a:pPr lvl="2"/>
            <a:r>
              <a:rPr lang="nb-NO" dirty="0"/>
              <a:t>Punkter</a:t>
            </a:r>
          </a:p>
        </p:txBody>
      </p:sp>
    </p:spTree>
    <p:extLst>
      <p:ext uri="{BB962C8B-B14F-4D97-AF65-F5344CB8AC3E}">
        <p14:creationId xmlns:p14="http://schemas.microsoft.com/office/powerpoint/2010/main" val="20566342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nnhold med tekst">
    <p:spTree>
      <p:nvGrpSpPr>
        <p:cNvPr id="1" name=""/>
        <p:cNvGrpSpPr/>
        <p:nvPr/>
      </p:nvGrpSpPr>
      <p:grpSpPr>
        <a:xfrm>
          <a:off x="0" y="0"/>
          <a:ext cx="0" cy="0"/>
          <a:chOff x="0" y="0"/>
          <a:chExt cx="0" cy="0"/>
        </a:xfrm>
      </p:grpSpPr>
      <p:sp>
        <p:nvSpPr>
          <p:cNvPr id="8" name="Plassholder for bilde 9"/>
          <p:cNvSpPr>
            <a:spLocks noGrp="1"/>
          </p:cNvSpPr>
          <p:nvPr>
            <p:ph type="pic" sz="quarter" idx="14" hasCustomPrompt="1"/>
          </p:nvPr>
        </p:nvSpPr>
        <p:spPr>
          <a:xfrm>
            <a:off x="5148064" y="1945774"/>
            <a:ext cx="3312368" cy="4435555"/>
          </a:xfrm>
          <a:prstGeom prst="rect">
            <a:avLst/>
          </a:prstGeom>
        </p:spPr>
        <p:txBody>
          <a:bodyPr vert="horz"/>
          <a:lstStyle>
            <a:lvl1pPr>
              <a:defRPr baseline="0"/>
            </a:lvl1pPr>
          </a:lstStyle>
          <a:p>
            <a:r>
              <a:rPr lang="nb-NO" dirty="0"/>
              <a:t>Klikk her for å sette inn lite bilde/illustrasjon/ faksimile</a:t>
            </a:r>
          </a:p>
        </p:txBody>
      </p:sp>
      <p:sp>
        <p:nvSpPr>
          <p:cNvPr id="9" name="Tittel 6"/>
          <p:cNvSpPr>
            <a:spLocks noGrp="1"/>
          </p:cNvSpPr>
          <p:nvPr>
            <p:ph type="title" hasCustomPrompt="1"/>
          </p:nvPr>
        </p:nvSpPr>
        <p:spPr>
          <a:xfrm>
            <a:off x="900212" y="1945774"/>
            <a:ext cx="4104456" cy="1195194"/>
          </a:xfrm>
          <a:prstGeom prst="rect">
            <a:avLst/>
          </a:prstGeom>
        </p:spPr>
        <p:txBody>
          <a:bodyPr wrap="square" lIns="0" tIns="0" rIns="0" bIns="0" anchor="t" anchorCtr="0">
            <a:noAutofit/>
          </a:bodyPr>
          <a:lstStyle>
            <a:lvl1pPr algn="l">
              <a:defRPr sz="3000" b="1" i="0" cap="none" baseline="0">
                <a:latin typeface="Arial"/>
              </a:defRPr>
            </a:lvl1pPr>
          </a:lstStyle>
          <a:p>
            <a:r>
              <a:rPr lang="nb-NO" dirty="0"/>
              <a:t>Klikk for å skrive inn tittel. 1-2 linjer  </a:t>
            </a:r>
            <a:br>
              <a:rPr lang="nb-NO" dirty="0"/>
            </a:br>
            <a:endParaRPr lang="nb-NO" dirty="0"/>
          </a:p>
        </p:txBody>
      </p:sp>
      <p:sp>
        <p:nvSpPr>
          <p:cNvPr id="12" name="Plassholder for tekst 11"/>
          <p:cNvSpPr>
            <a:spLocks noGrp="1"/>
          </p:cNvSpPr>
          <p:nvPr>
            <p:ph type="body" sz="quarter" idx="15" hasCustomPrompt="1"/>
          </p:nvPr>
        </p:nvSpPr>
        <p:spPr>
          <a:xfrm>
            <a:off x="899592" y="3212977"/>
            <a:ext cx="4105076" cy="3168351"/>
          </a:xfrm>
          <a:prstGeom prst="rect">
            <a:avLst/>
          </a:prstGeom>
        </p:spPr>
        <p:txBody>
          <a:bodyPr vert="horz" lIns="0" tIns="0" rIns="0" bIns="0"/>
          <a:lstStyle>
            <a:lvl1pPr marL="288000" indent="-349200">
              <a:lnSpc>
                <a:spcPct val="100000"/>
              </a:lnSpc>
              <a:spcBef>
                <a:spcPts val="0"/>
              </a:spcBef>
              <a:spcAft>
                <a:spcPts val="0"/>
              </a:spcAft>
              <a:buNone/>
              <a:defRPr sz="2300" baseline="0">
                <a:latin typeface="Arial"/>
              </a:defRPr>
            </a:lvl1pPr>
            <a:lvl3pPr marL="252000" indent="-313200">
              <a:lnSpc>
                <a:spcPct val="100000"/>
              </a:lnSpc>
              <a:spcBef>
                <a:spcPts val="0"/>
              </a:spcBef>
              <a:spcAft>
                <a:spcPts val="0"/>
              </a:spcAft>
              <a:buFont typeface="Arial"/>
              <a:buChar char="•"/>
              <a:defRPr sz="2000" baseline="0">
                <a:latin typeface="Arial"/>
              </a:defRPr>
            </a:lvl3pPr>
          </a:lstStyle>
          <a:p>
            <a:pPr lvl="2"/>
            <a:r>
              <a:rPr lang="nb-NO" dirty="0"/>
              <a:t>Punkter inn her er en oversiktlig måte å presentere på</a:t>
            </a:r>
          </a:p>
          <a:p>
            <a:pPr lvl="2"/>
            <a:r>
              <a:rPr lang="nb-NO" dirty="0"/>
              <a:t>Punkter </a:t>
            </a:r>
          </a:p>
          <a:p>
            <a:pPr lvl="2"/>
            <a:r>
              <a:rPr lang="nb-NO" dirty="0"/>
              <a:t>Punkter </a:t>
            </a:r>
          </a:p>
          <a:p>
            <a:pPr lvl="2"/>
            <a:r>
              <a:rPr lang="nb-NO" dirty="0"/>
              <a:t>Punkter</a:t>
            </a:r>
          </a:p>
        </p:txBody>
      </p:sp>
    </p:spTree>
    <p:extLst>
      <p:ext uri="{BB962C8B-B14F-4D97-AF65-F5344CB8AC3E}">
        <p14:creationId xmlns:p14="http://schemas.microsoft.com/office/powerpoint/2010/main" val="28276094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
        <p:nvSpPr>
          <p:cNvPr id="7" name="Tittel 6"/>
          <p:cNvSpPr>
            <a:spLocks noGrp="1"/>
          </p:cNvSpPr>
          <p:nvPr>
            <p:ph type="title" hasCustomPrompt="1"/>
          </p:nvPr>
        </p:nvSpPr>
        <p:spPr>
          <a:xfrm>
            <a:off x="900386" y="1556792"/>
            <a:ext cx="7344816" cy="936104"/>
          </a:xfrm>
          <a:prstGeom prst="rect">
            <a:avLst/>
          </a:prstGeom>
        </p:spPr>
        <p:txBody>
          <a:bodyPr wrap="square" lIns="0" tIns="0" rIns="0" bIns="0" anchor="t" anchorCtr="0">
            <a:noAutofit/>
          </a:bodyPr>
          <a:lstStyle>
            <a:lvl1pPr algn="l">
              <a:defRPr sz="3000" b="1" i="0" cap="none">
                <a:latin typeface="Arial"/>
              </a:defRPr>
            </a:lvl1pPr>
          </a:lstStyle>
          <a:p>
            <a:r>
              <a:rPr lang="nb-NO" dirty="0"/>
              <a:t>Klikk for å skrive inn tittel. </a:t>
            </a:r>
            <a:br>
              <a:rPr lang="nb-NO" dirty="0"/>
            </a:br>
            <a:r>
              <a:rPr lang="nb-NO" dirty="0"/>
              <a:t>1-2 linjer.</a:t>
            </a:r>
          </a:p>
        </p:txBody>
      </p:sp>
      <p:sp>
        <p:nvSpPr>
          <p:cNvPr id="10" name="Plassholder for tekst 9"/>
          <p:cNvSpPr>
            <a:spLocks noGrp="1"/>
          </p:cNvSpPr>
          <p:nvPr>
            <p:ph type="body" sz="quarter" idx="10" hasCustomPrompt="1"/>
          </p:nvPr>
        </p:nvSpPr>
        <p:spPr>
          <a:xfrm>
            <a:off x="899592" y="3068960"/>
            <a:ext cx="7345610" cy="3096344"/>
          </a:xfrm>
          <a:prstGeom prst="rect">
            <a:avLst/>
          </a:prstGeom>
        </p:spPr>
        <p:txBody>
          <a:bodyPr vert="horz" lIns="0" tIns="0" rIns="0" bIns="0"/>
          <a:lstStyle>
            <a:lvl1pPr marL="0" indent="0">
              <a:buFontTx/>
              <a:buNone/>
              <a:defRPr sz="2300" baseline="0">
                <a:latin typeface="Arial"/>
              </a:defRPr>
            </a:lvl1pPr>
          </a:lstStyle>
          <a:p>
            <a:pPr lvl="0"/>
            <a:r>
              <a:rPr lang="nb-NO" dirty="0"/>
              <a:t>Trykk her for å skrive inn ren brødtekst. Maks 60 ord anbefales.</a:t>
            </a:r>
          </a:p>
        </p:txBody>
      </p:sp>
    </p:spTree>
    <p:extLst>
      <p:ext uri="{BB962C8B-B14F-4D97-AF65-F5344CB8AC3E}">
        <p14:creationId xmlns:p14="http://schemas.microsoft.com/office/powerpoint/2010/main" val="12324700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7" name="Tittel 6"/>
          <p:cNvSpPr>
            <a:spLocks noGrp="1"/>
          </p:cNvSpPr>
          <p:nvPr>
            <p:ph type="title" hasCustomPrompt="1"/>
          </p:nvPr>
        </p:nvSpPr>
        <p:spPr>
          <a:xfrm>
            <a:off x="900386" y="1556792"/>
            <a:ext cx="7416824" cy="936104"/>
          </a:xfrm>
          <a:prstGeom prst="rect">
            <a:avLst/>
          </a:prstGeom>
        </p:spPr>
        <p:txBody>
          <a:bodyPr wrap="square" lIns="0" tIns="0" rIns="0" bIns="0" anchor="t" anchorCtr="0">
            <a:noAutofit/>
          </a:bodyPr>
          <a:lstStyle>
            <a:lvl1pPr algn="l">
              <a:defRPr sz="3000" b="1" i="0" cap="none" baseline="0">
                <a:latin typeface="Arial"/>
              </a:defRPr>
            </a:lvl1pPr>
          </a:lstStyle>
          <a:p>
            <a:r>
              <a:rPr lang="nb-NO" dirty="0"/>
              <a:t>Klikk for å skrive inn tittel. </a:t>
            </a:r>
            <a:br>
              <a:rPr lang="nb-NO" dirty="0"/>
            </a:br>
            <a:r>
              <a:rPr lang="nb-NO" dirty="0"/>
              <a:t>1-2 linjer </a:t>
            </a:r>
            <a:br>
              <a:rPr lang="nb-NO" dirty="0"/>
            </a:br>
            <a:endParaRPr lang="nb-NO" dirty="0"/>
          </a:p>
        </p:txBody>
      </p:sp>
      <p:sp>
        <p:nvSpPr>
          <p:cNvPr id="10" name="Plassholder for bilde 9"/>
          <p:cNvSpPr>
            <a:spLocks noGrp="1"/>
          </p:cNvSpPr>
          <p:nvPr>
            <p:ph type="pic" sz="quarter" idx="14" hasCustomPrompt="1"/>
          </p:nvPr>
        </p:nvSpPr>
        <p:spPr>
          <a:xfrm>
            <a:off x="899592" y="2996952"/>
            <a:ext cx="7417618" cy="3132348"/>
          </a:xfrm>
          <a:prstGeom prst="rect">
            <a:avLst/>
          </a:prstGeom>
        </p:spPr>
        <p:txBody>
          <a:bodyPr vert="horz"/>
          <a:lstStyle>
            <a:lvl1pPr>
              <a:defRPr baseline="0"/>
            </a:lvl1pPr>
          </a:lstStyle>
          <a:p>
            <a:r>
              <a:rPr lang="nb-NO" dirty="0"/>
              <a:t>Klikk her for å sette inn bilde/illustrasjon</a:t>
            </a:r>
          </a:p>
        </p:txBody>
      </p:sp>
    </p:spTree>
    <p:extLst>
      <p:ext uri="{BB962C8B-B14F-4D97-AF65-F5344CB8AC3E}">
        <p14:creationId xmlns:p14="http://schemas.microsoft.com/office/powerpoint/2010/main" val="2856337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40488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m">
    <p:spTree>
      <p:nvGrpSpPr>
        <p:cNvPr id="1" name=""/>
        <p:cNvGrpSpPr/>
        <p:nvPr/>
      </p:nvGrpSpPr>
      <p:grpSpPr>
        <a:xfrm>
          <a:off x="0" y="0"/>
          <a:ext cx="0" cy="0"/>
          <a:chOff x="0" y="0"/>
          <a:chExt cx="0" cy="0"/>
        </a:xfrm>
      </p:grpSpPr>
      <p:sp>
        <p:nvSpPr>
          <p:cNvPr id="5" name="Plassholder for bilde 2"/>
          <p:cNvSpPr>
            <a:spLocks noGrp="1"/>
          </p:cNvSpPr>
          <p:nvPr>
            <p:ph type="pic" idx="1" hasCustomPrompt="1"/>
          </p:nvPr>
        </p:nvSpPr>
        <p:spPr>
          <a:xfrm>
            <a:off x="900386" y="1556792"/>
            <a:ext cx="7488038" cy="38164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dirty="0"/>
              <a:t>Trykk her for å sette inn bilde</a:t>
            </a:r>
          </a:p>
        </p:txBody>
      </p:sp>
      <p:sp>
        <p:nvSpPr>
          <p:cNvPr id="6" name="Plassholder for tekst 9"/>
          <p:cNvSpPr>
            <a:spLocks noGrp="1"/>
          </p:cNvSpPr>
          <p:nvPr>
            <p:ph type="body" sz="quarter" idx="13" hasCustomPrompt="1"/>
          </p:nvPr>
        </p:nvSpPr>
        <p:spPr>
          <a:xfrm>
            <a:off x="899592" y="5589290"/>
            <a:ext cx="7488832" cy="431947"/>
          </a:xfrm>
          <a:prstGeom prst="rect">
            <a:avLst/>
          </a:prstGeom>
        </p:spPr>
        <p:txBody>
          <a:bodyPr vert="horz" lIns="0" tIns="0" rIns="0" bIns="0"/>
          <a:lstStyle>
            <a:lvl1pPr marL="0" indent="0">
              <a:buFontTx/>
              <a:buNone/>
              <a:defRPr sz="1800" baseline="0">
                <a:latin typeface="Arial"/>
              </a:defRPr>
            </a:lvl1pPr>
          </a:lstStyle>
          <a:p>
            <a:pPr lvl="0"/>
            <a:r>
              <a:rPr lang="nb-NO" dirty="0"/>
              <a:t>Trykk her for å skrive inn forklaring til bilde. </a:t>
            </a:r>
          </a:p>
        </p:txBody>
      </p:sp>
    </p:spTree>
    <p:extLst>
      <p:ext uri="{BB962C8B-B14F-4D97-AF65-F5344CB8AC3E}">
        <p14:creationId xmlns:p14="http://schemas.microsoft.com/office/powerpoint/2010/main" val="5756047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nhold med tekst">
    <p:spTree>
      <p:nvGrpSpPr>
        <p:cNvPr id="1" name=""/>
        <p:cNvGrpSpPr/>
        <p:nvPr/>
      </p:nvGrpSpPr>
      <p:grpSpPr>
        <a:xfrm>
          <a:off x="0" y="0"/>
          <a:ext cx="0" cy="0"/>
          <a:chOff x="0" y="0"/>
          <a:chExt cx="0" cy="0"/>
        </a:xfrm>
      </p:grpSpPr>
      <p:sp>
        <p:nvSpPr>
          <p:cNvPr id="8" name="Plassholder for bilde 9"/>
          <p:cNvSpPr>
            <a:spLocks noGrp="1"/>
          </p:cNvSpPr>
          <p:nvPr>
            <p:ph type="pic" sz="quarter" idx="14" hasCustomPrompt="1"/>
          </p:nvPr>
        </p:nvSpPr>
        <p:spPr>
          <a:xfrm>
            <a:off x="5004048" y="0"/>
            <a:ext cx="4139952" cy="6858000"/>
          </a:xfrm>
          <a:prstGeom prst="rect">
            <a:avLst/>
          </a:prstGeom>
        </p:spPr>
        <p:txBody>
          <a:bodyPr vert="horz"/>
          <a:lstStyle>
            <a:lvl1pPr>
              <a:defRPr baseline="0"/>
            </a:lvl1pPr>
          </a:lstStyle>
          <a:p>
            <a:r>
              <a:rPr lang="nb-NO" dirty="0"/>
              <a:t>Klikk her for å sette inn bilde/illustrasjon</a:t>
            </a:r>
          </a:p>
        </p:txBody>
      </p:sp>
      <p:sp>
        <p:nvSpPr>
          <p:cNvPr id="9" name="Tittel 6"/>
          <p:cNvSpPr>
            <a:spLocks noGrp="1"/>
          </p:cNvSpPr>
          <p:nvPr>
            <p:ph type="title" hasCustomPrompt="1"/>
          </p:nvPr>
        </p:nvSpPr>
        <p:spPr>
          <a:xfrm>
            <a:off x="900212" y="1556792"/>
            <a:ext cx="3743796" cy="964158"/>
          </a:xfrm>
          <a:prstGeom prst="rect">
            <a:avLst/>
          </a:prstGeom>
        </p:spPr>
        <p:txBody>
          <a:bodyPr wrap="square" lIns="0" tIns="0" rIns="0" bIns="0" anchor="t" anchorCtr="0">
            <a:noAutofit/>
          </a:bodyPr>
          <a:lstStyle>
            <a:lvl1pPr algn="l">
              <a:defRPr sz="3000" b="1" i="0" cap="none" baseline="0">
                <a:latin typeface="Arial"/>
              </a:defRPr>
            </a:lvl1pPr>
          </a:lstStyle>
          <a:p>
            <a:r>
              <a:rPr lang="nb-NO" dirty="0"/>
              <a:t>Klikk for å skrive inn tittel.  </a:t>
            </a:r>
            <a:br>
              <a:rPr lang="nb-NO" dirty="0"/>
            </a:br>
            <a:endParaRPr lang="nb-NO" dirty="0"/>
          </a:p>
        </p:txBody>
      </p:sp>
      <p:sp>
        <p:nvSpPr>
          <p:cNvPr id="12" name="Plassholder for tekst 11"/>
          <p:cNvSpPr>
            <a:spLocks noGrp="1"/>
          </p:cNvSpPr>
          <p:nvPr>
            <p:ph type="body" sz="quarter" idx="15" hasCustomPrompt="1"/>
          </p:nvPr>
        </p:nvSpPr>
        <p:spPr>
          <a:xfrm>
            <a:off x="899592" y="2996952"/>
            <a:ext cx="3744416" cy="3501008"/>
          </a:xfrm>
          <a:prstGeom prst="rect">
            <a:avLst/>
          </a:prstGeom>
        </p:spPr>
        <p:txBody>
          <a:bodyPr vert="horz" lIns="0" tIns="0" rIns="0" bIns="0"/>
          <a:lstStyle>
            <a:lvl1pPr marL="288000" indent="-349200">
              <a:lnSpc>
                <a:spcPct val="100000"/>
              </a:lnSpc>
              <a:spcBef>
                <a:spcPts val="0"/>
              </a:spcBef>
              <a:spcAft>
                <a:spcPts val="0"/>
              </a:spcAft>
              <a:buNone/>
              <a:defRPr sz="2300" baseline="0">
                <a:latin typeface="Arial"/>
              </a:defRPr>
            </a:lvl1pPr>
            <a:lvl3pPr marL="252000" indent="-313200">
              <a:lnSpc>
                <a:spcPct val="100000"/>
              </a:lnSpc>
              <a:spcBef>
                <a:spcPts val="0"/>
              </a:spcBef>
              <a:spcAft>
                <a:spcPts val="0"/>
              </a:spcAft>
              <a:buFont typeface="Arial"/>
              <a:buChar char="•"/>
              <a:defRPr sz="2000" baseline="0">
                <a:latin typeface="Arial"/>
              </a:defRPr>
            </a:lvl3pPr>
          </a:lstStyle>
          <a:p>
            <a:pPr lvl="2"/>
            <a:r>
              <a:rPr lang="nb-NO" dirty="0"/>
              <a:t>Punkter inn her er en oversiktlig måte å presentere på</a:t>
            </a:r>
          </a:p>
          <a:p>
            <a:pPr lvl="2"/>
            <a:r>
              <a:rPr lang="nb-NO" dirty="0"/>
              <a:t>Punkter 2</a:t>
            </a:r>
          </a:p>
          <a:p>
            <a:pPr lvl="2"/>
            <a:r>
              <a:rPr lang="nb-NO" dirty="0"/>
              <a:t>Punkter</a:t>
            </a:r>
          </a:p>
        </p:txBody>
      </p:sp>
    </p:spTree>
    <p:extLst>
      <p:ext uri="{BB962C8B-B14F-4D97-AF65-F5344CB8AC3E}">
        <p14:creationId xmlns:p14="http://schemas.microsoft.com/office/powerpoint/2010/main" val="26179525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Innhold med tekst">
    <p:spTree>
      <p:nvGrpSpPr>
        <p:cNvPr id="1" name=""/>
        <p:cNvGrpSpPr/>
        <p:nvPr/>
      </p:nvGrpSpPr>
      <p:grpSpPr>
        <a:xfrm>
          <a:off x="0" y="0"/>
          <a:ext cx="0" cy="0"/>
          <a:chOff x="0" y="0"/>
          <a:chExt cx="0" cy="0"/>
        </a:xfrm>
      </p:grpSpPr>
      <p:sp>
        <p:nvSpPr>
          <p:cNvPr id="8" name="Plassholder for bilde 9"/>
          <p:cNvSpPr>
            <a:spLocks noGrp="1"/>
          </p:cNvSpPr>
          <p:nvPr>
            <p:ph type="pic" sz="quarter" idx="14" hasCustomPrompt="1"/>
          </p:nvPr>
        </p:nvSpPr>
        <p:spPr>
          <a:xfrm>
            <a:off x="5148064" y="1945774"/>
            <a:ext cx="3312368" cy="4435555"/>
          </a:xfrm>
          <a:prstGeom prst="rect">
            <a:avLst/>
          </a:prstGeom>
        </p:spPr>
        <p:txBody>
          <a:bodyPr vert="horz"/>
          <a:lstStyle>
            <a:lvl1pPr>
              <a:defRPr baseline="0"/>
            </a:lvl1pPr>
          </a:lstStyle>
          <a:p>
            <a:r>
              <a:rPr lang="nb-NO" dirty="0"/>
              <a:t>Klikk her for å sette inn lite bilde/illustrasjon/ faksimile</a:t>
            </a:r>
          </a:p>
        </p:txBody>
      </p:sp>
      <p:sp>
        <p:nvSpPr>
          <p:cNvPr id="9" name="Tittel 6"/>
          <p:cNvSpPr>
            <a:spLocks noGrp="1"/>
          </p:cNvSpPr>
          <p:nvPr>
            <p:ph type="title" hasCustomPrompt="1"/>
          </p:nvPr>
        </p:nvSpPr>
        <p:spPr>
          <a:xfrm>
            <a:off x="900212" y="1945774"/>
            <a:ext cx="4104456" cy="1195194"/>
          </a:xfrm>
          <a:prstGeom prst="rect">
            <a:avLst/>
          </a:prstGeom>
        </p:spPr>
        <p:txBody>
          <a:bodyPr wrap="square" lIns="0" tIns="0" rIns="0" bIns="0" anchor="t" anchorCtr="0">
            <a:noAutofit/>
          </a:bodyPr>
          <a:lstStyle>
            <a:lvl1pPr algn="l">
              <a:defRPr sz="3000" b="1" i="0" cap="none" baseline="0">
                <a:latin typeface="Arial"/>
              </a:defRPr>
            </a:lvl1pPr>
          </a:lstStyle>
          <a:p>
            <a:r>
              <a:rPr lang="nb-NO" dirty="0"/>
              <a:t>Klikk for å skrive inn tittel. 1-2 linjer  </a:t>
            </a:r>
            <a:br>
              <a:rPr lang="nb-NO" dirty="0"/>
            </a:br>
            <a:endParaRPr lang="nb-NO" dirty="0"/>
          </a:p>
        </p:txBody>
      </p:sp>
      <p:sp>
        <p:nvSpPr>
          <p:cNvPr id="12" name="Plassholder for tekst 11"/>
          <p:cNvSpPr>
            <a:spLocks noGrp="1"/>
          </p:cNvSpPr>
          <p:nvPr>
            <p:ph type="body" sz="quarter" idx="15" hasCustomPrompt="1"/>
          </p:nvPr>
        </p:nvSpPr>
        <p:spPr>
          <a:xfrm>
            <a:off x="899592" y="3212977"/>
            <a:ext cx="4105076" cy="3168351"/>
          </a:xfrm>
          <a:prstGeom prst="rect">
            <a:avLst/>
          </a:prstGeom>
        </p:spPr>
        <p:txBody>
          <a:bodyPr vert="horz" lIns="0" tIns="0" rIns="0" bIns="0"/>
          <a:lstStyle>
            <a:lvl1pPr marL="288000" indent="-349200">
              <a:lnSpc>
                <a:spcPct val="100000"/>
              </a:lnSpc>
              <a:spcBef>
                <a:spcPts val="0"/>
              </a:spcBef>
              <a:spcAft>
                <a:spcPts val="0"/>
              </a:spcAft>
              <a:buNone/>
              <a:defRPr sz="2300" baseline="0">
                <a:latin typeface="Arial"/>
              </a:defRPr>
            </a:lvl1pPr>
            <a:lvl3pPr marL="252000" indent="-313200">
              <a:lnSpc>
                <a:spcPct val="100000"/>
              </a:lnSpc>
              <a:spcBef>
                <a:spcPts val="0"/>
              </a:spcBef>
              <a:spcAft>
                <a:spcPts val="0"/>
              </a:spcAft>
              <a:buFont typeface="Arial"/>
              <a:buChar char="•"/>
              <a:defRPr sz="2000" baseline="0">
                <a:latin typeface="Arial"/>
              </a:defRPr>
            </a:lvl3pPr>
          </a:lstStyle>
          <a:p>
            <a:pPr lvl="2"/>
            <a:r>
              <a:rPr lang="nb-NO" dirty="0"/>
              <a:t>Punkter inn her er en oversiktlig måte å presentere på</a:t>
            </a:r>
          </a:p>
          <a:p>
            <a:pPr lvl="2"/>
            <a:r>
              <a:rPr lang="nb-NO" dirty="0"/>
              <a:t>Punkter </a:t>
            </a:r>
          </a:p>
          <a:p>
            <a:pPr lvl="2"/>
            <a:r>
              <a:rPr lang="nb-NO" dirty="0"/>
              <a:t>Punkter </a:t>
            </a:r>
          </a:p>
          <a:p>
            <a:pPr lvl="2"/>
            <a:r>
              <a:rPr lang="nb-NO" dirty="0"/>
              <a:t>Punkter</a:t>
            </a:r>
          </a:p>
        </p:txBody>
      </p:sp>
    </p:spTree>
    <p:extLst>
      <p:ext uri="{BB962C8B-B14F-4D97-AF65-F5344CB8AC3E}">
        <p14:creationId xmlns:p14="http://schemas.microsoft.com/office/powerpoint/2010/main" val="21906252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CD308F-E4B1-4912-A8DA-22A8C5A0316A}" type="datetime1">
              <a:rPr lang="nb-NO" smtClean="0"/>
              <a:t>08.02.2018</a:t>
            </a:fld>
            <a:endParaRPr lang="nb-NO"/>
          </a:p>
        </p:txBody>
      </p:sp>
      <p:sp>
        <p:nvSpPr>
          <p:cNvPr id="3" name="Footer Placeholder 2"/>
          <p:cNvSpPr>
            <a:spLocks noGrp="1"/>
          </p:cNvSpPr>
          <p:nvPr>
            <p:ph type="ftr" sz="quarter" idx="11"/>
          </p:nvPr>
        </p:nvSpPr>
        <p:spPr/>
        <p:txBody>
          <a:bodyPr/>
          <a:lstStyle/>
          <a:p>
            <a:r>
              <a:rPr lang="en-US"/>
              <a:t>ZEN - The Research Centre on Zero Emission Neighbourhoods in Smart Cities</a:t>
            </a:r>
            <a:endParaRPr lang="nb-NO"/>
          </a:p>
        </p:txBody>
      </p:sp>
      <p:sp>
        <p:nvSpPr>
          <p:cNvPr id="4" name="Slide Number Placeholder 3"/>
          <p:cNvSpPr>
            <a:spLocks noGrp="1"/>
          </p:cNvSpPr>
          <p:nvPr>
            <p:ph type="sldNum" sz="quarter" idx="12"/>
          </p:nvPr>
        </p:nvSpPr>
        <p:spPr/>
        <p:txBody>
          <a:bodyPr/>
          <a:lstStyle/>
          <a:p>
            <a:fld id="{E38E9CE9-E630-41A5-8071-C3AC36A15A80}" type="slidenum">
              <a:rPr lang="nb-NO" smtClean="0"/>
              <a:t>‹#›</a:t>
            </a:fld>
            <a:endParaRPr lang="nb-NO"/>
          </a:p>
        </p:txBody>
      </p:sp>
    </p:spTree>
    <p:extLst>
      <p:ext uri="{BB962C8B-B14F-4D97-AF65-F5344CB8AC3E}">
        <p14:creationId xmlns:p14="http://schemas.microsoft.com/office/powerpoint/2010/main" val="42946723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196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9917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1968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948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339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437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545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210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83405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21.jp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23.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24.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slideLayout" Target="../slideLayouts/slideLayout30.xml"/><Relationship Id="rId7" Type="http://schemas.openxmlformats.org/officeDocument/2006/relationships/theme" Target="../theme/theme2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theme" Target="../theme/theme25.xml"/><Relationship Id="rId1" Type="http://schemas.openxmlformats.org/officeDocument/2006/relationships/slideLayout" Target="../slideLayouts/slideLayout34.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theme" Target="../theme/theme26.xml"/><Relationship Id="rId1" Type="http://schemas.openxmlformats.org/officeDocument/2006/relationships/slideLayout" Target="../slideLayouts/slideLayout35.xml"/></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theme" Target="../theme/theme27.xml"/><Relationship Id="rId1" Type="http://schemas.openxmlformats.org/officeDocument/2006/relationships/slideLayout" Target="../slideLayouts/slideLayout36.xml"/></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theme" Target="../theme/theme28.xml"/><Relationship Id="rId1"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Bilde 1" descr="powerpointmal_aapning1.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Bilde 3" descr="powerpointmal_mainobjective_himmel.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29052794"/>
      </p:ext>
    </p:extLst>
  </p:cSld>
  <p:clrMap bg1="lt1" tx1="dk1" bg2="lt2" tx2="dk2" accent1="accent1" accent2="accent2" accent3="accent3" accent4="accent4" accent5="accent5" accent6="accent6" hlink="hlink" folHlink="folHlink"/>
  <p:sldLayoutIdLst>
    <p:sldLayoutId id="214748376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Bilde 3" descr="powerpointmal_pilotprojects_millustrasjon.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78307706"/>
      </p:ext>
    </p:extLst>
  </p:cSld>
  <p:clrMap bg1="lt1" tx1="dk1" bg2="lt2" tx2="dk2" accent1="accent1" accent2="accent2" accent3="accent3" accent4="accent4" accent5="accent5" accent6="accent6" hlink="hlink" folHlink="folHlink"/>
  <p:sldLayoutIdLst>
    <p:sldLayoutId id="2147483769"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e 2" descr="powerpointmal_pluslarvik_new.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72948338"/>
      </p:ext>
    </p:extLst>
  </p:cSld>
  <p:clrMap bg1="lt1" tx1="dk1" bg2="lt2" tx2="dk2" accent1="accent1" accent2="accent2" accent3="accent3" accent4="accent4" accent5="accent5" accent6="accent6" hlink="hlink" folHlink="folHlink"/>
  <p:sldLayoutIdLst>
    <p:sldLayoutId id="2147483743"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Bilde 1" descr="powerpointmal_powehouse2_new.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86116715"/>
      </p:ext>
    </p:extLst>
  </p:cSld>
  <p:clrMap bg1="lt1" tx1="dk1" bg2="lt2" tx2="dk2" accent1="accent1" accent2="accent2" accent3="accent3" accent4="accent4" accent5="accent5" accent6="accent6" hlink="hlink" folHlink="folHlink"/>
  <p:sldLayoutIdLst>
    <p:sldLayoutId id="2147483745"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e 2" descr="powerpointmal_powerhouse_new.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94500332"/>
      </p:ext>
    </p:extLst>
  </p:cSld>
  <p:clrMap bg1="lt1" tx1="dk1" bg2="lt2" tx2="dk2" accent1="accent1" accent2="accent2" accent3="accent3" accent4="accent4" accent5="accent5" accent6="accent6" hlink="hlink" folHlink="folHlink"/>
  <p:sldLayoutIdLst>
    <p:sldLayoutId id="2147483747"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Bilde 1" descr="powerpointmal_zerovillage_new.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92634121"/>
      </p:ext>
    </p:extLst>
  </p:cSld>
  <p:clrMap bg1="lt1" tx1="dk1" bg2="lt2" tx2="dk2" accent1="accent1" accent2="accent2" accent3="accent3" accent4="accent4" accent5="accent5" accent6="accent6" hlink="hlink" folHlink="folHlink"/>
  <p:sldLayoutIdLst>
    <p:sldLayoutId id="2147483757"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e 2" descr="powerpointmal_break_new.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57490653"/>
      </p:ext>
    </p:extLst>
  </p:cSld>
  <p:clrMap bg1="lt1" tx1="dk1" bg2="lt2" tx2="dk2" accent1="accent1" accent2="accent2" accent3="accent3" accent4="accent4" accent5="accent5" accent6="accent6" hlink="hlink" folHlink="folHlink"/>
  <p:sldLayoutIdLst>
    <p:sldLayoutId id="2147483729"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Bilde 1" descr="powerpointmal_break_mbilde.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13518576"/>
      </p:ext>
    </p:extLst>
  </p:cSld>
  <p:clrMap bg1="lt1" tx1="dk1" bg2="lt2" tx2="dk2" accent1="accent1" accent2="accent2" accent3="accent3" accent4="accent4" accent5="accent5" accent6="accent6" hlink="hlink" folHlink="folHlink"/>
  <p:sldLayoutIdLst>
    <p:sldLayoutId id="2147483749"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Bilde 1" descr="powerpointmal_malside2_new.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48301540"/>
      </p:ext>
    </p:extLst>
  </p:cSld>
  <p:clrMap bg1="lt1" tx1="dk1" bg2="lt2" tx2="dk2" accent1="accent1" accent2="accent2" accent3="accent3" accent4="accent4" accent5="accent5" accent6="accent6" hlink="hlink" folHlink="folHlink"/>
  <p:sldLayoutIdLst>
    <p:sldLayoutId id="2147483763" r:id="rId1"/>
  </p:sldLayoutIdLst>
  <p:txStyles>
    <p:titleStyle>
      <a:lvl1pPr algn="l" defTabSz="457200" rtl="0" eaLnBrk="1" latinLnBrk="0" hangingPunct="1">
        <a:spcBef>
          <a:spcPct val="0"/>
        </a:spcBef>
        <a:buNone/>
        <a:defRPr sz="3500" b="1" i="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Bilde 3" descr="powerpointmal_malside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9330792"/>
      </p:ext>
    </p:extLst>
  </p:cSld>
  <p:clrMap bg1="lt1" tx1="dk1" bg2="lt2" tx2="dk2" accent1="accent1" accent2="accent2" accent3="accent3" accent4="accent4" accent5="accent5" accent6="accent6" hlink="hlink" folHlink="folHlink"/>
  <p:sldLayoutIdLst>
    <p:sldLayoutId id="2147483777" r:id="rId1"/>
  </p:sldLayoutIdLst>
  <p:txStyles>
    <p:titleStyle>
      <a:lvl1pPr algn="l" defTabSz="457200" rtl="0" eaLnBrk="1" latinLnBrk="0" hangingPunct="1">
        <a:spcBef>
          <a:spcPct val="0"/>
        </a:spcBef>
        <a:buNone/>
        <a:defRPr sz="3500" b="1" i="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e 2" descr="powerpointmal_aapning_researchcenter.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13449966"/>
      </p:ext>
    </p:extLst>
  </p:cSld>
  <p:clrMap bg1="lt1" tx1="dk1" bg2="lt2" tx2="dk2" accent1="accent1" accent2="accent2" accent3="accent3" accent4="accent4" accent5="accent5" accent6="accent6" hlink="hlink" folHlink="folHlink"/>
  <p:sldLayoutIdLst>
    <p:sldLayoutId id="214748378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Bilde 1" descr="powerpointmal_malside_msintefNTNUlogo_himmel.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57195352"/>
      </p:ext>
    </p:extLst>
  </p:cSld>
  <p:clrMap bg1="lt1" tx1="dk1" bg2="lt2" tx2="dk2" accent1="accent1" accent2="accent2" accent3="accent3" accent4="accent4" accent5="accent5" accent6="accent6" hlink="hlink" folHlink="folHlink"/>
  <p:sldLayoutIdLst>
    <p:sldLayoutId id="2147483785" r:id="rId1"/>
  </p:sldLayoutIdLst>
  <p:txStyles>
    <p:titleStyle>
      <a:lvl1pPr algn="l" defTabSz="457200" rtl="0" eaLnBrk="1" latinLnBrk="0" hangingPunct="1">
        <a:spcBef>
          <a:spcPct val="0"/>
        </a:spcBef>
        <a:buNone/>
        <a:defRPr sz="3500" b="1" i="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Bilde 1" descr="powerpointmal_hvitm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26780135"/>
      </p:ext>
    </p:extLst>
  </p:cSld>
  <p:clrMap bg1="lt1" tx1="dk1" bg2="lt2" tx2="dk2" accent1="accent1" accent2="accent2" accent3="accent3" accent4="accent4" accent5="accent5" accent6="accent6" hlink="hlink" folHlink="folHlink"/>
  <p:sldLayoutIdLst>
    <p:sldLayoutId id="2147483783" r:id="rId1"/>
  </p:sldLayoutIdLst>
  <p:txStyles>
    <p:titleStyle>
      <a:lvl1pPr algn="l" defTabSz="457200" rtl="0" eaLnBrk="1" latinLnBrk="0" hangingPunct="1">
        <a:spcBef>
          <a:spcPct val="0"/>
        </a:spcBef>
        <a:buNone/>
        <a:defRPr sz="3500" b="1" i="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e 2" descr="powerpointmal_malside_msintefNTNU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49285147"/>
      </p:ext>
    </p:extLst>
  </p:cSld>
  <p:clrMap bg1="lt1" tx1="dk1" bg2="lt2" tx2="dk2" accent1="accent1" accent2="accent2" accent3="accent3" accent4="accent4" accent5="accent5" accent6="accent6" hlink="hlink" folHlink="folHlink"/>
  <p:sldLayoutIdLst>
    <p:sldLayoutId id="2147483787" r:id="rId1"/>
  </p:sldLayoutIdLst>
  <p:txStyles>
    <p:titleStyle>
      <a:lvl1pPr algn="l" defTabSz="457200" rtl="0" eaLnBrk="1" latinLnBrk="0" hangingPunct="1">
        <a:spcBef>
          <a:spcPct val="0"/>
        </a:spcBef>
        <a:buNone/>
        <a:defRPr sz="3500" b="1" i="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Bilde 3" descr="powerpointmal_hvitmlogo.jp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6813100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9" r:id="rId3"/>
    <p:sldLayoutId id="2147483700" r:id="rId4"/>
    <p:sldLayoutId id="2147483701"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e 2" descr="powerpointmal_malside_msintefNTNUlogo.jp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80685284"/>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Bilde 3" descr="powerpointmal_thankyou_millustrasjon.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44181460"/>
      </p:ext>
    </p:extLst>
  </p:cSld>
  <p:clrMap bg1="lt1" tx1="dk1" bg2="lt2" tx2="dk2" accent1="accent1" accent2="accent2" accent3="accent3" accent4="accent4" accent5="accent5" accent6="accent6" hlink="hlink" folHlink="folHlink"/>
  <p:sldLayoutIdLst>
    <p:sldLayoutId id="2147483725"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e 2" descr="powerpointmal_thankyou_white.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86783916"/>
      </p:ext>
    </p:extLst>
  </p:cSld>
  <p:clrMap bg1="lt1" tx1="dk1" bg2="lt2" tx2="dk2" accent1="accent1" accent2="accent2" accent3="accent3" accent4="accent4" accent5="accent5" accent6="accent6" hlink="hlink" folHlink="folHlink"/>
  <p:sldLayoutIdLst>
    <p:sldLayoutId id="214748374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Bilde 1" descr="powerpointmal_takk_white.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44181460"/>
      </p:ext>
    </p:extLst>
  </p:cSld>
  <p:clrMap bg1="lt1" tx1="dk1" bg2="lt2" tx2="dk2" accent1="accent1" accent2="accent2" accent3="accent3" accent4="accent4" accent5="accent5" accent6="accent6" hlink="hlink" folHlink="folHlink"/>
  <p:sldLayoutIdLst>
    <p:sldLayoutId id="2147483723"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Bilde 3" descr="powerpointmal_aapning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69361836"/>
      </p:ext>
    </p:extLst>
  </p:cSld>
  <p:clrMap bg1="lt1" tx1="dk1" bg2="lt2" tx2="dk2" accent1="accent1" accent2="accent2" accent3="accent3" accent4="accent4" accent5="accent5" accent6="accent6" hlink="hlink" folHlink="folHlink"/>
  <p:sldLayoutIdLst>
    <p:sldLayoutId id="2147483775"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Bilde 1" descr="powerpointmal_aapning_presentasjon_hvit.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94649465"/>
      </p:ext>
    </p:extLst>
  </p:cSld>
  <p:clrMap bg1="lt1" tx1="dk1" bg2="lt2" tx2="dk2" accent1="accent1" accent2="accent2" accent3="accent3" accent4="accent4" accent5="accent5" accent6="accent6" hlink="hlink" folHlink="folHlink"/>
  <p:sldLayoutIdLst>
    <p:sldLayoutId id="2147483759"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Bilde 1" descr="powerpointmal_neighborhood_new.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98148905"/>
      </p:ext>
    </p:extLst>
  </p:cSld>
  <p:clrMap bg1="lt1" tx1="dk1" bg2="lt2" tx2="dk2" accent1="accent1" accent2="accent2" accent3="accent3" accent4="accent4" accent5="accent5" accent6="accent6" hlink="hlink" folHlink="folHlink"/>
  <p:sldLayoutIdLst>
    <p:sldLayoutId id="214748373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Bilde 1" descr="powerpointmal_partners_himmel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0145833"/>
      </p:ext>
    </p:extLst>
  </p:cSld>
  <p:clrMap bg1="lt1" tx1="dk1" bg2="lt2" tx2="dk2" accent1="accent1" accent2="accent2" accent3="accent3" accent4="accent4" accent5="accent5" accent6="accent6" hlink="hlink" folHlink="folHlink"/>
  <p:sldLayoutIdLst>
    <p:sldLayoutId id="2147483717"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Bilde 1" descr="powerpointmal_researchscope_hvit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7080940"/>
      </p:ext>
    </p:extLst>
  </p:cSld>
  <p:clrMap bg1="lt1" tx1="dk1" bg2="lt2" tx2="dk2" accent1="accent1" accent2="accent2" accent3="accent3" accent4="accent4" accent5="accent5" accent6="accent6" hlink="hlink" folHlink="folHlink"/>
  <p:sldLayoutIdLst>
    <p:sldLayoutId id="2147483719"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e 2" descr="powerpointmal_researchscope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9022593"/>
      </p:ext>
    </p:extLst>
  </p:cSld>
  <p:clrMap bg1="lt1" tx1="dk1" bg2="lt2" tx2="dk2" accent1="accent1" accent2="accent2" accent3="accent3" accent4="accent4" accent5="accent5" accent6="accent6" hlink="hlink" folHlink="folHlink"/>
  <p:sldLayoutIdLst>
    <p:sldLayoutId id="2147483779"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Bilde 1" descr="powerpointmal_workpackages_himmel_ny.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00686849"/>
      </p:ext>
    </p:extLst>
  </p:cSld>
  <p:clrMap bg1="lt1" tx1="dk1" bg2="lt2" tx2="dk2" accent1="accent1" accent2="accent2" accent3="accent3" accent4="accent4" accent5="accent5" accent6="accent6" hlink="hlink" folHlink="folHlink"/>
  <p:sldLayoutIdLst>
    <p:sldLayoutId id="2147483773"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Bilde 3" descr="powerpointmal_vision_himmel.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21661614"/>
      </p:ext>
    </p:extLst>
  </p:cSld>
  <p:clrMap bg1="lt1" tx1="dk1" bg2="lt2" tx2="dk2" accent1="accent1" accent2="accent2" accent3="accent3" accent4="accent4" accent5="accent5" accent6="accent6" hlink="hlink" folHlink="folHlink"/>
  <p:sldLayoutIdLst>
    <p:sldLayoutId id="214748377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EB5A1-F568-482C-8AB1-243EBFFA7978}"/>
              </a:ext>
            </a:extLst>
          </p:cNvPr>
          <p:cNvSpPr>
            <a:spLocks noGrp="1"/>
          </p:cNvSpPr>
          <p:nvPr>
            <p:ph type="title"/>
          </p:nvPr>
        </p:nvSpPr>
        <p:spPr>
          <a:xfrm>
            <a:off x="755576" y="2708920"/>
            <a:ext cx="7508886" cy="1121522"/>
          </a:xfrm>
        </p:spPr>
        <p:txBody>
          <a:bodyPr/>
          <a:lstStyle/>
          <a:p>
            <a:r>
              <a:rPr lang="nb-NO" dirty="0"/>
              <a:t>The European power system</a:t>
            </a:r>
          </a:p>
        </p:txBody>
      </p:sp>
      <p:sp>
        <p:nvSpPr>
          <p:cNvPr id="4" name="Text Placeholder 3">
            <a:extLst>
              <a:ext uri="{FF2B5EF4-FFF2-40B4-BE49-F238E27FC236}">
                <a16:creationId xmlns:a16="http://schemas.microsoft.com/office/drawing/2014/main" id="{E51AA0A5-2FEE-4675-927F-55D4CADEBA0B}"/>
              </a:ext>
            </a:extLst>
          </p:cNvPr>
          <p:cNvSpPr>
            <a:spLocks noGrp="1"/>
          </p:cNvSpPr>
          <p:nvPr>
            <p:ph type="body" sz="quarter" idx="10"/>
          </p:nvPr>
        </p:nvSpPr>
        <p:spPr/>
        <p:txBody>
          <a:bodyPr/>
          <a:lstStyle/>
          <a:p>
            <a:r>
              <a:rPr lang="nb-NO" dirty="0"/>
              <a:t>Ove Wolfgang, SINTEF Energy</a:t>
            </a:r>
          </a:p>
          <a:p>
            <a:r>
              <a:rPr lang="nb-NO" dirty="0"/>
              <a:t>ZEN PhD course, 2nd February 2018</a:t>
            </a:r>
          </a:p>
        </p:txBody>
      </p:sp>
      <p:sp>
        <p:nvSpPr>
          <p:cNvPr id="5" name="Subtitle 1">
            <a:extLst>
              <a:ext uri="{FF2B5EF4-FFF2-40B4-BE49-F238E27FC236}">
                <a16:creationId xmlns:a16="http://schemas.microsoft.com/office/drawing/2014/main" id="{4AF3DB7F-D823-4BCE-899F-37B29BE3F0C6}"/>
              </a:ext>
            </a:extLst>
          </p:cNvPr>
          <p:cNvSpPr>
            <a:spLocks noGrp="1"/>
          </p:cNvSpPr>
          <p:nvPr>
            <p:ph type="subTitle" idx="1"/>
          </p:nvPr>
        </p:nvSpPr>
        <p:spPr>
          <a:xfrm>
            <a:off x="755576" y="3368450"/>
            <a:ext cx="7200800" cy="780630"/>
          </a:xfrm>
        </p:spPr>
        <p:txBody>
          <a:bodyPr/>
          <a:lstStyle/>
          <a:p>
            <a:r>
              <a:rPr lang="nb-NO" dirty="0"/>
              <a:t>- from an economist's perspective</a:t>
            </a:r>
          </a:p>
        </p:txBody>
      </p:sp>
    </p:spTree>
    <p:extLst>
      <p:ext uri="{BB962C8B-B14F-4D97-AF65-F5344CB8AC3E}">
        <p14:creationId xmlns:p14="http://schemas.microsoft.com/office/powerpoint/2010/main" val="352935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891194" y="1506505"/>
            <a:ext cx="7344816" cy="936104"/>
          </a:xfrm>
        </p:spPr>
        <p:txBody>
          <a:bodyPr/>
          <a:lstStyle/>
          <a:p>
            <a:br>
              <a:rPr lang="nb-NO" dirty="0"/>
            </a:br>
            <a:r>
              <a:rPr lang="nb-NO" dirty="0"/>
              <a:t>Roles in power market</a:t>
            </a:r>
            <a:br>
              <a:rPr lang="nb-NO" dirty="0"/>
            </a:br>
            <a:r>
              <a:rPr lang="nb-NO" dirty="0"/>
              <a:t> </a:t>
            </a:r>
          </a:p>
        </p:txBody>
      </p:sp>
      <p:sp>
        <p:nvSpPr>
          <p:cNvPr id="6" name="Text Placeholder 2">
            <a:extLst>
              <a:ext uri="{FF2B5EF4-FFF2-40B4-BE49-F238E27FC236}">
                <a16:creationId xmlns:a16="http://schemas.microsoft.com/office/drawing/2014/main" id="{8CAD8AD7-627E-4151-96EC-A196E5AE30D0}"/>
              </a:ext>
            </a:extLst>
          </p:cNvPr>
          <p:cNvSpPr txBox="1">
            <a:spLocks/>
          </p:cNvSpPr>
          <p:nvPr/>
        </p:nvSpPr>
        <p:spPr>
          <a:xfrm>
            <a:off x="755576" y="2276872"/>
            <a:ext cx="7345610" cy="3096344"/>
          </a:xfrm>
          <a:prstGeom prst="rect">
            <a:avLst/>
          </a:prstGeom>
        </p:spPr>
        <p:txBody>
          <a:bodyPr vert="horz" lIns="0" tIns="0" rIns="0" bIns="0"/>
          <a:lstStyle>
            <a:lvl1pPr marL="0" indent="0" algn="l" defTabSz="457200" rtl="0" eaLnBrk="1" latinLnBrk="0" hangingPunct="1">
              <a:spcBef>
                <a:spcPct val="20000"/>
              </a:spcBef>
              <a:buFontTx/>
              <a:buNone/>
              <a:defRPr sz="2300" kern="120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endParaRPr lang="nb-NO"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Consumers</a:t>
            </a: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Producers 						</a:t>
            </a: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Power suppliers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Grid company/DSO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Tr</a:t>
            </a:r>
            <a:r>
              <a:rPr lang="nb-NO" dirty="0">
                <a:latin typeface="Arial" panose="020B0604020202020204" pitchFamily="34" charset="0"/>
                <a:cs typeface="Arial" panose="020B0604020202020204" pitchFamily="34" charset="0"/>
              </a:rPr>
              <a:t>ansmission system operator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Regulator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Power exchange							</a:t>
            </a:r>
            <a:endParaRPr lang="nb-NO" sz="1100" dirty="0">
              <a:latin typeface="Arial" panose="020B0604020202020204" pitchFamily="34" charset="0"/>
              <a:cs typeface="Arial" panose="020B0604020202020204" pitchFamily="34" charset="0"/>
            </a:endParaRPr>
          </a:p>
          <a:p>
            <a:pPr marL="808038" lvl="1" indent="-360363">
              <a:buFont typeface="Arial" panose="020B0604020202020204" pitchFamily="34" charset="0"/>
              <a:buChar char="‒"/>
            </a:pPr>
            <a:endParaRPr lang="nb-NO" sz="23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E683299-2000-429D-B2EC-B63B0574C646}"/>
              </a:ext>
            </a:extLst>
          </p:cNvPr>
          <p:cNvSpPr txBox="1"/>
          <p:nvPr/>
        </p:nvSpPr>
        <p:spPr>
          <a:xfrm>
            <a:off x="4419586" y="2579566"/>
            <a:ext cx="3816424" cy="446276"/>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 Produce electricity</a:t>
            </a:r>
          </a:p>
        </p:txBody>
      </p:sp>
      <p:cxnSp>
        <p:nvCxnSpPr>
          <p:cNvPr id="5" name="Straight Connector 4">
            <a:extLst>
              <a:ext uri="{FF2B5EF4-FFF2-40B4-BE49-F238E27FC236}">
                <a16:creationId xmlns:a16="http://schemas.microsoft.com/office/drawing/2014/main" id="{7DDB2C95-645D-4505-A767-C739693046A2}"/>
              </a:ext>
            </a:extLst>
          </p:cNvPr>
          <p:cNvCxnSpPr>
            <a:cxnSpLocks/>
          </p:cNvCxnSpPr>
          <p:nvPr/>
        </p:nvCxnSpPr>
        <p:spPr>
          <a:xfrm flipV="1">
            <a:off x="2699792" y="2852936"/>
            <a:ext cx="1728589" cy="432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10DA320-DD42-4D25-85A7-2DA6B32B81D0}"/>
              </a:ext>
            </a:extLst>
          </p:cNvPr>
          <p:cNvCxnSpPr>
            <a:cxnSpLocks/>
          </p:cNvCxnSpPr>
          <p:nvPr/>
        </p:nvCxnSpPr>
        <p:spPr>
          <a:xfrm flipV="1">
            <a:off x="2699792" y="3212976"/>
            <a:ext cx="1728589" cy="86236"/>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7E0BB35-CC2B-414F-8F0B-DC455D2EF986}"/>
              </a:ext>
            </a:extLst>
          </p:cNvPr>
          <p:cNvSpPr txBox="1"/>
          <p:nvPr/>
        </p:nvSpPr>
        <p:spPr>
          <a:xfrm>
            <a:off x="4428380" y="3025842"/>
            <a:ext cx="4032051" cy="446276"/>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 Sell it e.g. at the exchange</a:t>
            </a:r>
          </a:p>
        </p:txBody>
      </p:sp>
      <p:cxnSp>
        <p:nvCxnSpPr>
          <p:cNvPr id="14" name="Straight Connector 13">
            <a:extLst>
              <a:ext uri="{FF2B5EF4-FFF2-40B4-BE49-F238E27FC236}">
                <a16:creationId xmlns:a16="http://schemas.microsoft.com/office/drawing/2014/main" id="{1198A175-BB9C-4602-B89B-EABCBBD43DA1}"/>
              </a:ext>
            </a:extLst>
          </p:cNvPr>
          <p:cNvCxnSpPr>
            <a:cxnSpLocks/>
          </p:cNvCxnSpPr>
          <p:nvPr/>
        </p:nvCxnSpPr>
        <p:spPr>
          <a:xfrm>
            <a:off x="2699792" y="3299212"/>
            <a:ext cx="1719794" cy="273804"/>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FC9A87F-8C02-4FC7-9FA4-0061EFE4E9A0}"/>
              </a:ext>
            </a:extLst>
          </p:cNvPr>
          <p:cNvSpPr txBox="1"/>
          <p:nvPr/>
        </p:nvSpPr>
        <p:spPr>
          <a:xfrm>
            <a:off x="4439425" y="3401380"/>
            <a:ext cx="3816424" cy="446276"/>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 E.g. Statkraft</a:t>
            </a:r>
          </a:p>
        </p:txBody>
      </p:sp>
    </p:spTree>
    <p:extLst>
      <p:ext uri="{BB962C8B-B14F-4D97-AF65-F5344CB8AC3E}">
        <p14:creationId xmlns:p14="http://schemas.microsoft.com/office/powerpoint/2010/main" val="3357717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971600" y="1484784"/>
            <a:ext cx="7344816" cy="936104"/>
          </a:xfrm>
        </p:spPr>
        <p:txBody>
          <a:bodyPr/>
          <a:lstStyle/>
          <a:p>
            <a:br>
              <a:rPr lang="nb-NO" dirty="0"/>
            </a:br>
            <a:r>
              <a:rPr lang="nb-NO" dirty="0"/>
              <a:t>Roles in power market</a:t>
            </a:r>
            <a:br>
              <a:rPr lang="nb-NO" dirty="0"/>
            </a:br>
            <a:r>
              <a:rPr lang="nb-NO" dirty="0"/>
              <a:t> </a:t>
            </a:r>
          </a:p>
        </p:txBody>
      </p:sp>
      <p:sp>
        <p:nvSpPr>
          <p:cNvPr id="6" name="Text Placeholder 2">
            <a:extLst>
              <a:ext uri="{FF2B5EF4-FFF2-40B4-BE49-F238E27FC236}">
                <a16:creationId xmlns:a16="http://schemas.microsoft.com/office/drawing/2014/main" id="{8CAD8AD7-627E-4151-96EC-A196E5AE30D0}"/>
              </a:ext>
            </a:extLst>
          </p:cNvPr>
          <p:cNvSpPr txBox="1">
            <a:spLocks/>
          </p:cNvSpPr>
          <p:nvPr/>
        </p:nvSpPr>
        <p:spPr>
          <a:xfrm>
            <a:off x="755576" y="2276872"/>
            <a:ext cx="7345610" cy="3096344"/>
          </a:xfrm>
          <a:prstGeom prst="rect">
            <a:avLst/>
          </a:prstGeom>
        </p:spPr>
        <p:txBody>
          <a:bodyPr vert="horz" lIns="0" tIns="0" rIns="0" bIns="0"/>
          <a:lstStyle>
            <a:lvl1pPr marL="0" indent="0" algn="l" defTabSz="457200" rtl="0" eaLnBrk="1" latinLnBrk="0" hangingPunct="1">
              <a:spcBef>
                <a:spcPct val="20000"/>
              </a:spcBef>
              <a:buFontTx/>
              <a:buNone/>
              <a:defRPr sz="2300" kern="120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endParaRPr lang="nb-NO"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Consumers</a:t>
            </a: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Producers 						</a:t>
            </a: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Power suppliers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Grid company/DSO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Tr</a:t>
            </a:r>
            <a:r>
              <a:rPr lang="nb-NO" dirty="0">
                <a:latin typeface="Arial" panose="020B0604020202020204" pitchFamily="34" charset="0"/>
                <a:cs typeface="Arial" panose="020B0604020202020204" pitchFamily="34" charset="0"/>
              </a:rPr>
              <a:t>ansmission system operator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Regulator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Power exchange							</a:t>
            </a:r>
            <a:endParaRPr lang="nb-NO" sz="1100" dirty="0">
              <a:latin typeface="Arial" panose="020B0604020202020204" pitchFamily="34" charset="0"/>
              <a:cs typeface="Arial" panose="020B0604020202020204" pitchFamily="34" charset="0"/>
            </a:endParaRPr>
          </a:p>
          <a:p>
            <a:pPr marL="808038" lvl="1" indent="-360363">
              <a:buFont typeface="Arial" panose="020B0604020202020204" pitchFamily="34" charset="0"/>
              <a:buChar char="‒"/>
            </a:pPr>
            <a:endParaRPr lang="nb-NO" sz="23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E683299-2000-429D-B2EC-B63B0574C646}"/>
              </a:ext>
            </a:extLst>
          </p:cNvPr>
          <p:cNvSpPr txBox="1"/>
          <p:nvPr/>
        </p:nvSpPr>
        <p:spPr>
          <a:xfrm>
            <a:off x="5139666" y="3018963"/>
            <a:ext cx="3816424" cy="446276"/>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 Buy electricity at exchange</a:t>
            </a:r>
          </a:p>
        </p:txBody>
      </p:sp>
      <p:cxnSp>
        <p:nvCxnSpPr>
          <p:cNvPr id="5" name="Straight Connector 4">
            <a:extLst>
              <a:ext uri="{FF2B5EF4-FFF2-40B4-BE49-F238E27FC236}">
                <a16:creationId xmlns:a16="http://schemas.microsoft.com/office/drawing/2014/main" id="{7DDB2C95-645D-4505-A767-C739693046A2}"/>
              </a:ext>
            </a:extLst>
          </p:cNvPr>
          <p:cNvCxnSpPr>
            <a:cxnSpLocks/>
          </p:cNvCxnSpPr>
          <p:nvPr/>
        </p:nvCxnSpPr>
        <p:spPr>
          <a:xfrm flipV="1">
            <a:off x="3419872" y="3292333"/>
            <a:ext cx="1728589" cy="432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10DA320-DD42-4D25-85A7-2DA6B32B81D0}"/>
              </a:ext>
            </a:extLst>
          </p:cNvPr>
          <p:cNvCxnSpPr>
            <a:cxnSpLocks/>
          </p:cNvCxnSpPr>
          <p:nvPr/>
        </p:nvCxnSpPr>
        <p:spPr>
          <a:xfrm flipV="1">
            <a:off x="3419872" y="3724381"/>
            <a:ext cx="1728589" cy="14228"/>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EE39134-74C0-4469-9740-CCFC4D21F824}"/>
              </a:ext>
            </a:extLst>
          </p:cNvPr>
          <p:cNvSpPr txBox="1"/>
          <p:nvPr/>
        </p:nvSpPr>
        <p:spPr>
          <a:xfrm>
            <a:off x="5148461" y="3515471"/>
            <a:ext cx="3816424" cy="446276"/>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 Sell retail, housholds etc</a:t>
            </a:r>
          </a:p>
        </p:txBody>
      </p:sp>
      <p:cxnSp>
        <p:nvCxnSpPr>
          <p:cNvPr id="14" name="Straight Connector 13">
            <a:extLst>
              <a:ext uri="{FF2B5EF4-FFF2-40B4-BE49-F238E27FC236}">
                <a16:creationId xmlns:a16="http://schemas.microsoft.com/office/drawing/2014/main" id="{28F87561-22C3-4486-8330-ACB7B3D4DB01}"/>
              </a:ext>
            </a:extLst>
          </p:cNvPr>
          <p:cNvCxnSpPr>
            <a:cxnSpLocks/>
          </p:cNvCxnSpPr>
          <p:nvPr/>
        </p:nvCxnSpPr>
        <p:spPr>
          <a:xfrm>
            <a:off x="3572272" y="3738609"/>
            <a:ext cx="1567394" cy="36327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A8E663DB-9CC1-4537-9E70-4AB6EE562E60}"/>
              </a:ext>
            </a:extLst>
          </p:cNvPr>
          <p:cNvSpPr txBox="1"/>
          <p:nvPr/>
        </p:nvSpPr>
        <p:spPr>
          <a:xfrm>
            <a:off x="5139666" y="3961747"/>
            <a:ext cx="3816424" cy="446276"/>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 E.g.Norgesenergi</a:t>
            </a:r>
          </a:p>
        </p:txBody>
      </p:sp>
    </p:spTree>
    <p:extLst>
      <p:ext uri="{BB962C8B-B14F-4D97-AF65-F5344CB8AC3E}">
        <p14:creationId xmlns:p14="http://schemas.microsoft.com/office/powerpoint/2010/main" val="3995871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971600" y="1484784"/>
            <a:ext cx="7344816" cy="936104"/>
          </a:xfrm>
        </p:spPr>
        <p:txBody>
          <a:bodyPr/>
          <a:lstStyle/>
          <a:p>
            <a:br>
              <a:rPr lang="nb-NO" dirty="0"/>
            </a:br>
            <a:r>
              <a:rPr lang="nb-NO" dirty="0"/>
              <a:t>Roles in power market</a:t>
            </a:r>
            <a:br>
              <a:rPr lang="nb-NO" dirty="0"/>
            </a:br>
            <a:r>
              <a:rPr lang="nb-NO" dirty="0"/>
              <a:t> </a:t>
            </a:r>
          </a:p>
        </p:txBody>
      </p:sp>
      <p:sp>
        <p:nvSpPr>
          <p:cNvPr id="6" name="Text Placeholder 2">
            <a:extLst>
              <a:ext uri="{FF2B5EF4-FFF2-40B4-BE49-F238E27FC236}">
                <a16:creationId xmlns:a16="http://schemas.microsoft.com/office/drawing/2014/main" id="{8CAD8AD7-627E-4151-96EC-A196E5AE30D0}"/>
              </a:ext>
            </a:extLst>
          </p:cNvPr>
          <p:cNvSpPr txBox="1">
            <a:spLocks/>
          </p:cNvSpPr>
          <p:nvPr/>
        </p:nvSpPr>
        <p:spPr>
          <a:xfrm>
            <a:off x="755576" y="2276872"/>
            <a:ext cx="7345610" cy="3096344"/>
          </a:xfrm>
          <a:prstGeom prst="rect">
            <a:avLst/>
          </a:prstGeom>
        </p:spPr>
        <p:txBody>
          <a:bodyPr vert="horz" lIns="0" tIns="0" rIns="0" bIns="0"/>
          <a:lstStyle>
            <a:lvl1pPr marL="0" indent="0" algn="l" defTabSz="457200" rtl="0" eaLnBrk="1" latinLnBrk="0" hangingPunct="1">
              <a:spcBef>
                <a:spcPct val="20000"/>
              </a:spcBef>
              <a:buFontTx/>
              <a:buNone/>
              <a:defRPr sz="2300" kern="120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endParaRPr lang="nb-NO"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Consumers</a:t>
            </a: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Producers 						</a:t>
            </a: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Power suppliers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Grid company/DSO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Tr</a:t>
            </a:r>
            <a:r>
              <a:rPr lang="nb-NO" dirty="0">
                <a:latin typeface="Arial" panose="020B0604020202020204" pitchFamily="34" charset="0"/>
                <a:cs typeface="Arial" panose="020B0604020202020204" pitchFamily="34" charset="0"/>
              </a:rPr>
              <a:t>ansmission system operator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Regulator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Power exchange							</a:t>
            </a:r>
            <a:endParaRPr lang="nb-NO" sz="1100" dirty="0">
              <a:latin typeface="Arial" panose="020B0604020202020204" pitchFamily="34" charset="0"/>
              <a:cs typeface="Arial" panose="020B0604020202020204" pitchFamily="34" charset="0"/>
            </a:endParaRPr>
          </a:p>
          <a:p>
            <a:pPr marL="808038" lvl="1" indent="-360363">
              <a:buFont typeface="Arial" panose="020B0604020202020204" pitchFamily="34" charset="0"/>
              <a:buChar char="‒"/>
            </a:pPr>
            <a:endParaRPr lang="nb-NO" sz="23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E683299-2000-429D-B2EC-B63B0574C646}"/>
              </a:ext>
            </a:extLst>
          </p:cNvPr>
          <p:cNvSpPr txBox="1"/>
          <p:nvPr/>
        </p:nvSpPr>
        <p:spPr>
          <a:xfrm>
            <a:off x="5220072" y="2553254"/>
            <a:ext cx="3025130" cy="800219"/>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 Builds enough grid                (if not: KILE)</a:t>
            </a:r>
          </a:p>
        </p:txBody>
      </p:sp>
      <p:cxnSp>
        <p:nvCxnSpPr>
          <p:cNvPr id="5" name="Straight Connector 4">
            <a:extLst>
              <a:ext uri="{FF2B5EF4-FFF2-40B4-BE49-F238E27FC236}">
                <a16:creationId xmlns:a16="http://schemas.microsoft.com/office/drawing/2014/main" id="{7DDB2C95-645D-4505-A767-C739693046A2}"/>
              </a:ext>
            </a:extLst>
          </p:cNvPr>
          <p:cNvCxnSpPr>
            <a:cxnSpLocks/>
          </p:cNvCxnSpPr>
          <p:nvPr/>
        </p:nvCxnSpPr>
        <p:spPr>
          <a:xfrm flipV="1">
            <a:off x="3879232" y="2996999"/>
            <a:ext cx="1340840" cy="1017454"/>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10DA320-DD42-4D25-85A7-2DA6B32B81D0}"/>
              </a:ext>
            </a:extLst>
          </p:cNvPr>
          <p:cNvCxnSpPr>
            <a:cxnSpLocks/>
            <a:endCxn id="11" idx="1"/>
          </p:cNvCxnSpPr>
          <p:nvPr/>
        </p:nvCxnSpPr>
        <p:spPr>
          <a:xfrm flipV="1">
            <a:off x="3853826" y="3933067"/>
            <a:ext cx="1255794" cy="186449"/>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EE39134-74C0-4469-9740-CCFC4D21F824}"/>
              </a:ext>
            </a:extLst>
          </p:cNvPr>
          <p:cNvSpPr txBox="1"/>
          <p:nvPr/>
        </p:nvSpPr>
        <p:spPr>
          <a:xfrm>
            <a:off x="5109620" y="3532957"/>
            <a:ext cx="3926876" cy="800219"/>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Charge a tariff for the utilization of their grid</a:t>
            </a:r>
          </a:p>
        </p:txBody>
      </p:sp>
      <p:cxnSp>
        <p:nvCxnSpPr>
          <p:cNvPr id="20" name="Straight Connector 19">
            <a:extLst>
              <a:ext uri="{FF2B5EF4-FFF2-40B4-BE49-F238E27FC236}">
                <a16:creationId xmlns:a16="http://schemas.microsoft.com/office/drawing/2014/main" id="{3FEB29B7-8028-4482-A2EB-5096698782ED}"/>
              </a:ext>
            </a:extLst>
          </p:cNvPr>
          <p:cNvCxnSpPr>
            <a:cxnSpLocks/>
          </p:cNvCxnSpPr>
          <p:nvPr/>
        </p:nvCxnSpPr>
        <p:spPr>
          <a:xfrm>
            <a:off x="3898454" y="4156427"/>
            <a:ext cx="1177602" cy="469484"/>
          </a:xfrm>
          <a:prstGeom prst="line">
            <a:avLst/>
          </a:prstGeom>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5E7AD72-8310-45CF-BDA1-D0CE23BE7087}"/>
              </a:ext>
            </a:extLst>
          </p:cNvPr>
          <p:cNvSpPr txBox="1"/>
          <p:nvPr/>
        </p:nvSpPr>
        <p:spPr>
          <a:xfrm>
            <a:off x="5101462" y="4463238"/>
            <a:ext cx="3816424" cy="800219"/>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Local (natural) monopolies, with regulated income cap</a:t>
            </a:r>
          </a:p>
        </p:txBody>
      </p:sp>
      <p:cxnSp>
        <p:nvCxnSpPr>
          <p:cNvPr id="26" name="Straight Connector 25">
            <a:extLst>
              <a:ext uri="{FF2B5EF4-FFF2-40B4-BE49-F238E27FC236}">
                <a16:creationId xmlns:a16="http://schemas.microsoft.com/office/drawing/2014/main" id="{9DEF1670-9509-4BD3-B583-F88748A60B5C}"/>
              </a:ext>
            </a:extLst>
          </p:cNvPr>
          <p:cNvCxnSpPr>
            <a:cxnSpLocks/>
            <a:endCxn id="30" idx="1"/>
          </p:cNvCxnSpPr>
          <p:nvPr/>
        </p:nvCxnSpPr>
        <p:spPr>
          <a:xfrm>
            <a:off x="3900428" y="4261488"/>
            <a:ext cx="1209192" cy="1545864"/>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305DD76-B908-4ECC-B83A-F1F4ED96DA6D}"/>
              </a:ext>
            </a:extLst>
          </p:cNvPr>
          <p:cNvSpPr txBox="1"/>
          <p:nvPr/>
        </p:nvSpPr>
        <p:spPr>
          <a:xfrm>
            <a:off x="5109620" y="5584214"/>
            <a:ext cx="3816424" cy="446276"/>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E.g. NTE</a:t>
            </a:r>
          </a:p>
        </p:txBody>
      </p:sp>
    </p:spTree>
    <p:extLst>
      <p:ext uri="{BB962C8B-B14F-4D97-AF65-F5344CB8AC3E}">
        <p14:creationId xmlns:p14="http://schemas.microsoft.com/office/powerpoint/2010/main" val="1867197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971600" y="1484784"/>
            <a:ext cx="7344816" cy="936104"/>
          </a:xfrm>
        </p:spPr>
        <p:txBody>
          <a:bodyPr/>
          <a:lstStyle/>
          <a:p>
            <a:br>
              <a:rPr lang="nb-NO" dirty="0"/>
            </a:br>
            <a:r>
              <a:rPr lang="nb-NO" dirty="0"/>
              <a:t>Roles in power market</a:t>
            </a:r>
            <a:br>
              <a:rPr lang="nb-NO" dirty="0"/>
            </a:br>
            <a:r>
              <a:rPr lang="nb-NO" dirty="0"/>
              <a:t> </a:t>
            </a:r>
          </a:p>
        </p:txBody>
      </p:sp>
      <p:sp>
        <p:nvSpPr>
          <p:cNvPr id="6" name="Text Placeholder 2">
            <a:extLst>
              <a:ext uri="{FF2B5EF4-FFF2-40B4-BE49-F238E27FC236}">
                <a16:creationId xmlns:a16="http://schemas.microsoft.com/office/drawing/2014/main" id="{8CAD8AD7-627E-4151-96EC-A196E5AE30D0}"/>
              </a:ext>
            </a:extLst>
          </p:cNvPr>
          <p:cNvSpPr txBox="1">
            <a:spLocks/>
          </p:cNvSpPr>
          <p:nvPr/>
        </p:nvSpPr>
        <p:spPr>
          <a:xfrm>
            <a:off x="755576" y="2276872"/>
            <a:ext cx="7345610" cy="3096344"/>
          </a:xfrm>
          <a:prstGeom prst="rect">
            <a:avLst/>
          </a:prstGeom>
        </p:spPr>
        <p:txBody>
          <a:bodyPr vert="horz" lIns="0" tIns="0" rIns="0" bIns="0"/>
          <a:lstStyle>
            <a:lvl1pPr marL="0" indent="0" algn="l" defTabSz="457200" rtl="0" eaLnBrk="1" latinLnBrk="0" hangingPunct="1">
              <a:spcBef>
                <a:spcPct val="20000"/>
              </a:spcBef>
              <a:buFontTx/>
              <a:buNone/>
              <a:defRPr sz="2300" kern="120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endParaRPr lang="nb-NO"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Consumers</a:t>
            </a: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Producers 						</a:t>
            </a: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Power suppliers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Grid company/DSO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Tr</a:t>
            </a:r>
            <a:r>
              <a:rPr lang="nb-NO" dirty="0">
                <a:latin typeface="Arial" panose="020B0604020202020204" pitchFamily="34" charset="0"/>
                <a:cs typeface="Arial" panose="020B0604020202020204" pitchFamily="34" charset="0"/>
              </a:rPr>
              <a:t>ansmission system operator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Regulator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Power exchange							</a:t>
            </a:r>
            <a:endParaRPr lang="nb-NO" sz="1100" dirty="0">
              <a:latin typeface="Arial" panose="020B0604020202020204" pitchFamily="34" charset="0"/>
              <a:cs typeface="Arial" panose="020B0604020202020204" pitchFamily="34" charset="0"/>
            </a:endParaRPr>
          </a:p>
          <a:p>
            <a:pPr marL="808038" lvl="1" indent="-360363">
              <a:buFont typeface="Arial" panose="020B0604020202020204" pitchFamily="34" charset="0"/>
              <a:buChar char="‒"/>
            </a:pPr>
            <a:endParaRPr lang="nb-NO" sz="23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E683299-2000-429D-B2EC-B63B0574C646}"/>
              </a:ext>
            </a:extLst>
          </p:cNvPr>
          <p:cNvSpPr txBox="1"/>
          <p:nvPr/>
        </p:nvSpPr>
        <p:spPr>
          <a:xfrm>
            <a:off x="5785538" y="2464420"/>
            <a:ext cx="3025130" cy="800219"/>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Responsible for transmission grid</a:t>
            </a:r>
          </a:p>
        </p:txBody>
      </p:sp>
      <p:cxnSp>
        <p:nvCxnSpPr>
          <p:cNvPr id="5" name="Straight Connector 4">
            <a:extLst>
              <a:ext uri="{FF2B5EF4-FFF2-40B4-BE49-F238E27FC236}">
                <a16:creationId xmlns:a16="http://schemas.microsoft.com/office/drawing/2014/main" id="{7DDB2C95-645D-4505-A767-C739693046A2}"/>
              </a:ext>
            </a:extLst>
          </p:cNvPr>
          <p:cNvCxnSpPr>
            <a:cxnSpLocks/>
            <a:endCxn id="3" idx="1"/>
          </p:cNvCxnSpPr>
          <p:nvPr/>
        </p:nvCxnSpPr>
        <p:spPr>
          <a:xfrm flipV="1">
            <a:off x="5004048" y="2864530"/>
            <a:ext cx="781490" cy="1503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10DA320-DD42-4D25-85A7-2DA6B32B81D0}"/>
              </a:ext>
            </a:extLst>
          </p:cNvPr>
          <p:cNvCxnSpPr>
            <a:cxnSpLocks/>
          </p:cNvCxnSpPr>
          <p:nvPr/>
        </p:nvCxnSpPr>
        <p:spPr>
          <a:xfrm flipV="1">
            <a:off x="5142141" y="3825044"/>
            <a:ext cx="556053" cy="549853"/>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EE39134-74C0-4469-9740-CCFC4D21F824}"/>
              </a:ext>
            </a:extLst>
          </p:cNvPr>
          <p:cNvSpPr txBox="1"/>
          <p:nvPr/>
        </p:nvSpPr>
        <p:spPr>
          <a:xfrm>
            <a:off x="5739100" y="3314361"/>
            <a:ext cx="3222496" cy="800219"/>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Security of supply for national power system</a:t>
            </a:r>
          </a:p>
        </p:txBody>
      </p:sp>
      <p:cxnSp>
        <p:nvCxnSpPr>
          <p:cNvPr id="20" name="Straight Connector 19">
            <a:extLst>
              <a:ext uri="{FF2B5EF4-FFF2-40B4-BE49-F238E27FC236}">
                <a16:creationId xmlns:a16="http://schemas.microsoft.com/office/drawing/2014/main" id="{3FEB29B7-8028-4482-A2EB-5096698782ED}"/>
              </a:ext>
            </a:extLst>
          </p:cNvPr>
          <p:cNvCxnSpPr>
            <a:cxnSpLocks/>
            <a:endCxn id="23" idx="1"/>
          </p:cNvCxnSpPr>
          <p:nvPr/>
        </p:nvCxnSpPr>
        <p:spPr>
          <a:xfrm>
            <a:off x="5201617" y="4603999"/>
            <a:ext cx="478122" cy="73518"/>
          </a:xfrm>
          <a:prstGeom prst="line">
            <a:avLst/>
          </a:prstGeom>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5E7AD72-8310-45CF-BDA1-D0CE23BE7087}"/>
              </a:ext>
            </a:extLst>
          </p:cNvPr>
          <p:cNvSpPr txBox="1"/>
          <p:nvPr/>
        </p:nvSpPr>
        <p:spPr>
          <a:xfrm>
            <a:off x="5679739" y="4277407"/>
            <a:ext cx="3816424" cy="800219"/>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Operates markets for ancillary services</a:t>
            </a:r>
          </a:p>
        </p:txBody>
      </p:sp>
      <p:cxnSp>
        <p:nvCxnSpPr>
          <p:cNvPr id="26" name="Straight Connector 25">
            <a:extLst>
              <a:ext uri="{FF2B5EF4-FFF2-40B4-BE49-F238E27FC236}">
                <a16:creationId xmlns:a16="http://schemas.microsoft.com/office/drawing/2014/main" id="{9DEF1670-9509-4BD3-B583-F88748A60B5C}"/>
              </a:ext>
            </a:extLst>
          </p:cNvPr>
          <p:cNvCxnSpPr>
            <a:cxnSpLocks/>
            <a:endCxn id="15" idx="1"/>
          </p:cNvCxnSpPr>
          <p:nvPr/>
        </p:nvCxnSpPr>
        <p:spPr>
          <a:xfrm>
            <a:off x="5123686" y="4727718"/>
            <a:ext cx="556053" cy="841500"/>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DAF348D0-EEE1-41DC-8928-2641A9A9FE1B}"/>
              </a:ext>
            </a:extLst>
          </p:cNvPr>
          <p:cNvSpPr txBox="1"/>
          <p:nvPr/>
        </p:nvSpPr>
        <p:spPr>
          <a:xfrm>
            <a:off x="5722243" y="6070092"/>
            <a:ext cx="3816424" cy="446276"/>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Statnett</a:t>
            </a:r>
          </a:p>
        </p:txBody>
      </p:sp>
      <p:sp>
        <p:nvSpPr>
          <p:cNvPr id="15" name="TextBox 14">
            <a:extLst>
              <a:ext uri="{FF2B5EF4-FFF2-40B4-BE49-F238E27FC236}">
                <a16:creationId xmlns:a16="http://schemas.microsoft.com/office/drawing/2014/main" id="{8725A8F1-B110-4289-BE3E-8FCD6B9F75E1}"/>
              </a:ext>
            </a:extLst>
          </p:cNvPr>
          <p:cNvSpPr txBox="1"/>
          <p:nvPr/>
        </p:nvSpPr>
        <p:spPr>
          <a:xfrm>
            <a:off x="5679739" y="5169108"/>
            <a:ext cx="3816424" cy="800219"/>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Calculate losses, market capacities, …</a:t>
            </a:r>
          </a:p>
        </p:txBody>
      </p:sp>
      <p:cxnSp>
        <p:nvCxnSpPr>
          <p:cNvPr id="21" name="Straight Connector 20">
            <a:extLst>
              <a:ext uri="{FF2B5EF4-FFF2-40B4-BE49-F238E27FC236}">
                <a16:creationId xmlns:a16="http://schemas.microsoft.com/office/drawing/2014/main" id="{190518DA-775B-4FA5-A41C-32282565A8B4}"/>
              </a:ext>
            </a:extLst>
          </p:cNvPr>
          <p:cNvCxnSpPr>
            <a:cxnSpLocks/>
          </p:cNvCxnSpPr>
          <p:nvPr/>
        </p:nvCxnSpPr>
        <p:spPr>
          <a:xfrm>
            <a:off x="4903080" y="4721026"/>
            <a:ext cx="776659" cy="144427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3587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971600" y="1484784"/>
            <a:ext cx="7344816" cy="936104"/>
          </a:xfrm>
        </p:spPr>
        <p:txBody>
          <a:bodyPr/>
          <a:lstStyle/>
          <a:p>
            <a:br>
              <a:rPr lang="nb-NO" dirty="0"/>
            </a:br>
            <a:r>
              <a:rPr lang="nb-NO" dirty="0"/>
              <a:t>Roles in power market</a:t>
            </a:r>
            <a:br>
              <a:rPr lang="nb-NO" dirty="0"/>
            </a:br>
            <a:r>
              <a:rPr lang="nb-NO" dirty="0"/>
              <a:t> </a:t>
            </a:r>
          </a:p>
        </p:txBody>
      </p:sp>
      <p:sp>
        <p:nvSpPr>
          <p:cNvPr id="6" name="Text Placeholder 2">
            <a:extLst>
              <a:ext uri="{FF2B5EF4-FFF2-40B4-BE49-F238E27FC236}">
                <a16:creationId xmlns:a16="http://schemas.microsoft.com/office/drawing/2014/main" id="{8CAD8AD7-627E-4151-96EC-A196E5AE30D0}"/>
              </a:ext>
            </a:extLst>
          </p:cNvPr>
          <p:cNvSpPr txBox="1">
            <a:spLocks/>
          </p:cNvSpPr>
          <p:nvPr/>
        </p:nvSpPr>
        <p:spPr>
          <a:xfrm>
            <a:off x="755576" y="2276872"/>
            <a:ext cx="7345610" cy="3096344"/>
          </a:xfrm>
          <a:prstGeom prst="rect">
            <a:avLst/>
          </a:prstGeom>
        </p:spPr>
        <p:txBody>
          <a:bodyPr vert="horz" lIns="0" tIns="0" rIns="0" bIns="0"/>
          <a:lstStyle>
            <a:lvl1pPr marL="0" indent="0" algn="l" defTabSz="457200" rtl="0" eaLnBrk="1" latinLnBrk="0" hangingPunct="1">
              <a:spcBef>
                <a:spcPct val="20000"/>
              </a:spcBef>
              <a:buFontTx/>
              <a:buNone/>
              <a:defRPr sz="2300" kern="120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endParaRPr lang="nb-NO"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Consumers</a:t>
            </a: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Producers 						</a:t>
            </a: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Power suppliers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Grid company/DSO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Tr</a:t>
            </a:r>
            <a:r>
              <a:rPr lang="nb-NO" dirty="0">
                <a:latin typeface="Arial" panose="020B0604020202020204" pitchFamily="34" charset="0"/>
                <a:cs typeface="Arial" panose="020B0604020202020204" pitchFamily="34" charset="0"/>
              </a:rPr>
              <a:t>ansmission system operator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Regulator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Power exchange							</a:t>
            </a:r>
            <a:endParaRPr lang="nb-NO" sz="1100" dirty="0">
              <a:latin typeface="Arial" panose="020B0604020202020204" pitchFamily="34" charset="0"/>
              <a:cs typeface="Arial" panose="020B0604020202020204" pitchFamily="34" charset="0"/>
            </a:endParaRPr>
          </a:p>
          <a:p>
            <a:pPr marL="808038" lvl="1" indent="-360363">
              <a:buFont typeface="Arial" panose="020B0604020202020204" pitchFamily="34" charset="0"/>
              <a:buChar char="‒"/>
            </a:pPr>
            <a:endParaRPr lang="nb-NO" sz="23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E683299-2000-429D-B2EC-B63B0574C646}"/>
              </a:ext>
            </a:extLst>
          </p:cNvPr>
          <p:cNvSpPr txBox="1"/>
          <p:nvPr/>
        </p:nvSpPr>
        <p:spPr>
          <a:xfrm>
            <a:off x="5290218" y="3518857"/>
            <a:ext cx="3378522" cy="1154162"/>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Overall responsibility for the whole power system (efficiency, security) </a:t>
            </a:r>
          </a:p>
        </p:txBody>
      </p:sp>
      <p:cxnSp>
        <p:nvCxnSpPr>
          <p:cNvPr id="5" name="Straight Connector 4">
            <a:extLst>
              <a:ext uri="{FF2B5EF4-FFF2-40B4-BE49-F238E27FC236}">
                <a16:creationId xmlns:a16="http://schemas.microsoft.com/office/drawing/2014/main" id="{7DDB2C95-645D-4505-A767-C739693046A2}"/>
              </a:ext>
            </a:extLst>
          </p:cNvPr>
          <p:cNvCxnSpPr>
            <a:cxnSpLocks/>
          </p:cNvCxnSpPr>
          <p:nvPr/>
        </p:nvCxnSpPr>
        <p:spPr>
          <a:xfrm flipV="1">
            <a:off x="2784572" y="3856381"/>
            <a:ext cx="2449999" cy="1107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10DA320-DD42-4D25-85A7-2DA6B32B81D0}"/>
              </a:ext>
            </a:extLst>
          </p:cNvPr>
          <p:cNvCxnSpPr>
            <a:cxnSpLocks/>
          </p:cNvCxnSpPr>
          <p:nvPr/>
        </p:nvCxnSpPr>
        <p:spPr>
          <a:xfrm>
            <a:off x="2775927" y="5010371"/>
            <a:ext cx="2243414" cy="8519"/>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DEF1670-9509-4BD3-B583-F88748A60B5C}"/>
              </a:ext>
            </a:extLst>
          </p:cNvPr>
          <p:cNvCxnSpPr>
            <a:cxnSpLocks/>
          </p:cNvCxnSpPr>
          <p:nvPr/>
        </p:nvCxnSpPr>
        <p:spPr>
          <a:xfrm>
            <a:off x="2843808" y="5018890"/>
            <a:ext cx="2382118" cy="642358"/>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DAF348D0-EEE1-41DC-8928-2641A9A9FE1B}"/>
              </a:ext>
            </a:extLst>
          </p:cNvPr>
          <p:cNvSpPr txBox="1"/>
          <p:nvPr/>
        </p:nvSpPr>
        <p:spPr>
          <a:xfrm>
            <a:off x="5234571" y="4847818"/>
            <a:ext cx="2196752" cy="446276"/>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Concessions</a:t>
            </a:r>
          </a:p>
        </p:txBody>
      </p:sp>
      <p:sp>
        <p:nvSpPr>
          <p:cNvPr id="25" name="TextBox 24">
            <a:extLst>
              <a:ext uri="{FF2B5EF4-FFF2-40B4-BE49-F238E27FC236}">
                <a16:creationId xmlns:a16="http://schemas.microsoft.com/office/drawing/2014/main" id="{AFE2948D-396B-43DB-B0B8-A1AB9DC11D11}"/>
              </a:ext>
            </a:extLst>
          </p:cNvPr>
          <p:cNvSpPr txBox="1"/>
          <p:nvPr/>
        </p:nvSpPr>
        <p:spPr>
          <a:xfrm>
            <a:off x="5249762" y="5519436"/>
            <a:ext cx="2196752" cy="446276"/>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NVE</a:t>
            </a:r>
          </a:p>
        </p:txBody>
      </p:sp>
      <p:sp>
        <p:nvSpPr>
          <p:cNvPr id="11" name="Arrow: Down 10">
            <a:extLst>
              <a:ext uri="{FF2B5EF4-FFF2-40B4-BE49-F238E27FC236}">
                <a16:creationId xmlns:a16="http://schemas.microsoft.com/office/drawing/2014/main" id="{597F1CAF-51FA-4D9F-BF6A-EDD816D47904}"/>
              </a:ext>
            </a:extLst>
          </p:cNvPr>
          <p:cNvSpPr/>
          <p:nvPr/>
        </p:nvSpPr>
        <p:spPr>
          <a:xfrm>
            <a:off x="6589184" y="2088600"/>
            <a:ext cx="432048" cy="1076529"/>
          </a:xfrm>
          <a:prstGeom prst="downArrow">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TextBox 11">
            <a:extLst>
              <a:ext uri="{FF2B5EF4-FFF2-40B4-BE49-F238E27FC236}">
                <a16:creationId xmlns:a16="http://schemas.microsoft.com/office/drawing/2014/main" id="{542B9871-5FC1-46E8-8A7B-B3FAB3BC2DE4}"/>
              </a:ext>
            </a:extLst>
          </p:cNvPr>
          <p:cNvSpPr txBox="1"/>
          <p:nvPr/>
        </p:nvSpPr>
        <p:spPr>
          <a:xfrm>
            <a:off x="2404864" y="981886"/>
            <a:ext cx="6263876" cy="707886"/>
          </a:xfrm>
          <a:prstGeom prst="rect">
            <a:avLst/>
          </a:prstGeom>
          <a:noFill/>
          <a:ln>
            <a:solidFill>
              <a:schemeClr val="tx1"/>
            </a:solidFill>
          </a:ln>
        </p:spPr>
        <p:txBody>
          <a:bodyPr wrap="square" rtlCol="0">
            <a:spAutoFit/>
          </a:bodyPr>
          <a:lstStyle/>
          <a:p>
            <a:r>
              <a:rPr lang="nb-NO" sz="2000" dirty="0">
                <a:latin typeface="Arial" panose="020B0604020202020204" pitchFamily="34" charset="0"/>
                <a:cs typeface="Arial" panose="020B0604020202020204" pitchFamily="34" charset="0"/>
              </a:rPr>
              <a:t>Regulator: Systems, rules, regulation</a:t>
            </a:r>
          </a:p>
          <a:p>
            <a:r>
              <a:rPr lang="nb-NO" sz="2000" dirty="0">
                <a:latin typeface="Arial" panose="020B0604020202020204" pitchFamily="34" charset="0"/>
                <a:cs typeface="Arial" panose="020B0604020202020204" pitchFamily="34" charset="0"/>
              </a:rPr>
              <a:t>TSO: Practical implementation for transmission grid  </a:t>
            </a:r>
          </a:p>
        </p:txBody>
      </p:sp>
    </p:spTree>
    <p:extLst>
      <p:ext uri="{BB962C8B-B14F-4D97-AF65-F5344CB8AC3E}">
        <p14:creationId xmlns:p14="http://schemas.microsoft.com/office/powerpoint/2010/main" val="1033806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971600" y="1484784"/>
            <a:ext cx="7344816" cy="936104"/>
          </a:xfrm>
        </p:spPr>
        <p:txBody>
          <a:bodyPr/>
          <a:lstStyle/>
          <a:p>
            <a:br>
              <a:rPr lang="nb-NO" dirty="0"/>
            </a:br>
            <a:r>
              <a:rPr lang="nb-NO" dirty="0"/>
              <a:t>Roles in power market</a:t>
            </a:r>
            <a:br>
              <a:rPr lang="nb-NO" dirty="0"/>
            </a:br>
            <a:r>
              <a:rPr lang="nb-NO" dirty="0"/>
              <a:t> </a:t>
            </a:r>
          </a:p>
        </p:txBody>
      </p:sp>
      <p:sp>
        <p:nvSpPr>
          <p:cNvPr id="6" name="Text Placeholder 2">
            <a:extLst>
              <a:ext uri="{FF2B5EF4-FFF2-40B4-BE49-F238E27FC236}">
                <a16:creationId xmlns:a16="http://schemas.microsoft.com/office/drawing/2014/main" id="{8CAD8AD7-627E-4151-96EC-A196E5AE30D0}"/>
              </a:ext>
            </a:extLst>
          </p:cNvPr>
          <p:cNvSpPr txBox="1">
            <a:spLocks/>
          </p:cNvSpPr>
          <p:nvPr/>
        </p:nvSpPr>
        <p:spPr>
          <a:xfrm>
            <a:off x="755576" y="2276872"/>
            <a:ext cx="7345610" cy="3096344"/>
          </a:xfrm>
          <a:prstGeom prst="rect">
            <a:avLst/>
          </a:prstGeom>
        </p:spPr>
        <p:txBody>
          <a:bodyPr vert="horz" lIns="0" tIns="0" rIns="0" bIns="0"/>
          <a:lstStyle>
            <a:lvl1pPr marL="0" indent="0" algn="l" defTabSz="457200" rtl="0" eaLnBrk="1" latinLnBrk="0" hangingPunct="1">
              <a:spcBef>
                <a:spcPct val="20000"/>
              </a:spcBef>
              <a:buFontTx/>
              <a:buNone/>
              <a:defRPr sz="2300" kern="120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endParaRPr lang="nb-NO"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Consumers</a:t>
            </a: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Producers 						</a:t>
            </a: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Power suppliers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Grid company/DSO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Tr</a:t>
            </a:r>
            <a:r>
              <a:rPr lang="nb-NO" dirty="0">
                <a:latin typeface="Arial" panose="020B0604020202020204" pitchFamily="34" charset="0"/>
                <a:cs typeface="Arial" panose="020B0604020202020204" pitchFamily="34" charset="0"/>
              </a:rPr>
              <a:t>ansmission system operator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Regulator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Power exchange							</a:t>
            </a:r>
            <a:endParaRPr lang="nb-NO" sz="1100" dirty="0">
              <a:latin typeface="Arial" panose="020B0604020202020204" pitchFamily="34" charset="0"/>
              <a:cs typeface="Arial" panose="020B0604020202020204" pitchFamily="34" charset="0"/>
            </a:endParaRPr>
          </a:p>
          <a:p>
            <a:pPr marL="808038" lvl="1" indent="-360363">
              <a:buFont typeface="Arial" panose="020B0604020202020204" pitchFamily="34" charset="0"/>
              <a:buChar char="‒"/>
            </a:pPr>
            <a:endParaRPr lang="nb-NO" sz="23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E683299-2000-429D-B2EC-B63B0574C646}"/>
              </a:ext>
            </a:extLst>
          </p:cNvPr>
          <p:cNvSpPr txBox="1"/>
          <p:nvPr/>
        </p:nvSpPr>
        <p:spPr>
          <a:xfrm>
            <a:off x="5265862" y="4323891"/>
            <a:ext cx="3025130" cy="800219"/>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Organized / optimized market-clearing</a:t>
            </a:r>
          </a:p>
        </p:txBody>
      </p:sp>
      <p:cxnSp>
        <p:nvCxnSpPr>
          <p:cNvPr id="5" name="Straight Connector 4">
            <a:extLst>
              <a:ext uri="{FF2B5EF4-FFF2-40B4-BE49-F238E27FC236}">
                <a16:creationId xmlns:a16="http://schemas.microsoft.com/office/drawing/2014/main" id="{7DDB2C95-645D-4505-A767-C739693046A2}"/>
              </a:ext>
            </a:extLst>
          </p:cNvPr>
          <p:cNvCxnSpPr>
            <a:cxnSpLocks/>
          </p:cNvCxnSpPr>
          <p:nvPr/>
        </p:nvCxnSpPr>
        <p:spPr>
          <a:xfrm flipV="1">
            <a:off x="3491880" y="4869160"/>
            <a:ext cx="1583964" cy="360041"/>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10DA320-DD42-4D25-85A7-2DA6B32B81D0}"/>
              </a:ext>
            </a:extLst>
          </p:cNvPr>
          <p:cNvCxnSpPr>
            <a:cxnSpLocks/>
          </p:cNvCxnSpPr>
          <p:nvPr/>
        </p:nvCxnSpPr>
        <p:spPr>
          <a:xfrm>
            <a:off x="3491100" y="5379626"/>
            <a:ext cx="1584744" cy="13324"/>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DEF1670-9509-4BD3-B583-F88748A60B5C}"/>
              </a:ext>
            </a:extLst>
          </p:cNvPr>
          <p:cNvCxnSpPr>
            <a:cxnSpLocks/>
          </p:cNvCxnSpPr>
          <p:nvPr/>
        </p:nvCxnSpPr>
        <p:spPr>
          <a:xfrm>
            <a:off x="3491100" y="5536966"/>
            <a:ext cx="1583964" cy="260769"/>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AFE2948D-396B-43DB-B0B8-A1AB9DC11D11}"/>
              </a:ext>
            </a:extLst>
          </p:cNvPr>
          <p:cNvSpPr txBox="1"/>
          <p:nvPr/>
        </p:nvSpPr>
        <p:spPr>
          <a:xfrm>
            <a:off x="5277960" y="5174666"/>
            <a:ext cx="3001989" cy="446276"/>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Day-ahead, intraday</a:t>
            </a:r>
          </a:p>
        </p:txBody>
      </p:sp>
      <p:sp>
        <p:nvSpPr>
          <p:cNvPr id="11" name="TextBox 10">
            <a:extLst>
              <a:ext uri="{FF2B5EF4-FFF2-40B4-BE49-F238E27FC236}">
                <a16:creationId xmlns:a16="http://schemas.microsoft.com/office/drawing/2014/main" id="{8B20023E-6502-46FD-8D26-725D837FB145}"/>
              </a:ext>
            </a:extLst>
          </p:cNvPr>
          <p:cNvSpPr txBox="1"/>
          <p:nvPr/>
        </p:nvSpPr>
        <p:spPr>
          <a:xfrm>
            <a:off x="5289003" y="5574597"/>
            <a:ext cx="3001989" cy="446276"/>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Nord Pool</a:t>
            </a:r>
          </a:p>
        </p:txBody>
      </p:sp>
    </p:spTree>
    <p:extLst>
      <p:ext uri="{BB962C8B-B14F-4D97-AF65-F5344CB8AC3E}">
        <p14:creationId xmlns:p14="http://schemas.microsoft.com/office/powerpoint/2010/main" val="1291788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971600" y="1016732"/>
            <a:ext cx="7344816" cy="936104"/>
          </a:xfrm>
        </p:spPr>
        <p:txBody>
          <a:bodyPr/>
          <a:lstStyle/>
          <a:p>
            <a:br>
              <a:rPr lang="nb-NO" dirty="0"/>
            </a:br>
            <a:r>
              <a:rPr lang="nb-NO" dirty="0"/>
              <a:t>New roles are emerging                                  </a:t>
            </a:r>
            <a:r>
              <a:rPr lang="nb-NO" sz="2000" dirty="0"/>
              <a:t>(but not so much in Norway yet)</a:t>
            </a:r>
          </a:p>
        </p:txBody>
      </p:sp>
      <p:sp>
        <p:nvSpPr>
          <p:cNvPr id="6" name="Text Placeholder 2">
            <a:extLst>
              <a:ext uri="{FF2B5EF4-FFF2-40B4-BE49-F238E27FC236}">
                <a16:creationId xmlns:a16="http://schemas.microsoft.com/office/drawing/2014/main" id="{8CAD8AD7-627E-4151-96EC-A196E5AE30D0}"/>
              </a:ext>
            </a:extLst>
          </p:cNvPr>
          <p:cNvSpPr txBox="1">
            <a:spLocks/>
          </p:cNvSpPr>
          <p:nvPr/>
        </p:nvSpPr>
        <p:spPr>
          <a:xfrm>
            <a:off x="755576" y="2276872"/>
            <a:ext cx="7345610" cy="3096344"/>
          </a:xfrm>
          <a:prstGeom prst="rect">
            <a:avLst/>
          </a:prstGeom>
        </p:spPr>
        <p:txBody>
          <a:bodyPr vert="horz" lIns="0" tIns="0" rIns="0" bIns="0"/>
          <a:lstStyle>
            <a:lvl1pPr marL="0" indent="0" algn="l" defTabSz="457200" rtl="0" eaLnBrk="1" latinLnBrk="0" hangingPunct="1">
              <a:spcBef>
                <a:spcPct val="20000"/>
              </a:spcBef>
              <a:buFontTx/>
              <a:buNone/>
              <a:defRPr sz="2300" kern="120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endParaRPr lang="nb-NO"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Prosumers</a:t>
            </a:r>
          </a:p>
          <a:p>
            <a:pPr marL="1200150" lvl="1" indent="-457200">
              <a:buFont typeface="Arial" panose="020B0604020202020204" pitchFamily="34" charset="0"/>
              <a:buChar char="‒"/>
            </a:pPr>
            <a:r>
              <a:rPr lang="nb-NO" sz="2000" dirty="0">
                <a:latin typeface="Arial" panose="020B0604020202020204" pitchFamily="34" charset="0"/>
                <a:cs typeface="Arial" panose="020B0604020202020204" pitchFamily="34" charset="0"/>
              </a:rPr>
              <a:t>Consumer</a:t>
            </a:r>
          </a:p>
          <a:p>
            <a:pPr marL="1200150" lvl="1" indent="-457200">
              <a:buFont typeface="Arial" panose="020B0604020202020204" pitchFamily="34" charset="0"/>
              <a:buChar char="‒"/>
            </a:pPr>
            <a:r>
              <a:rPr lang="nb-NO" sz="2000" dirty="0">
                <a:latin typeface="Arial" panose="020B0604020202020204" pitchFamily="34" charset="0"/>
                <a:cs typeface="Arial" panose="020B0604020202020204" pitchFamily="34" charset="0"/>
              </a:rPr>
              <a:t>And producer (e.g. PV)</a:t>
            </a:r>
          </a:p>
          <a:p>
            <a:pPr marL="1200150" lvl="1" indent="-457200">
              <a:buFont typeface="Arial" panose="020B0604020202020204" pitchFamily="34" charset="0"/>
              <a:buChar char="‒"/>
            </a:pPr>
            <a:r>
              <a:rPr lang="nb-NO" sz="2000" dirty="0">
                <a:latin typeface="Arial" panose="020B0604020202020204" pitchFamily="34" charset="0"/>
                <a:cs typeface="Arial" panose="020B0604020202020204" pitchFamily="34" charset="0"/>
              </a:rPr>
              <a:t>Feed-in support + cost reductions PV and batteries</a:t>
            </a:r>
          </a:p>
          <a:p>
            <a:pPr marL="457200" indent="-457200">
              <a:buFont typeface="Arial" panose="020B0604020202020204" pitchFamily="34" charset="0"/>
              <a:buChar char="‒"/>
            </a:pPr>
            <a:endParaRPr lang="nb-NO" sz="15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Aggregators</a:t>
            </a:r>
          </a:p>
          <a:p>
            <a:pPr marL="1200150" lvl="1" indent="-457200">
              <a:buFont typeface="Arial" panose="020B0604020202020204" pitchFamily="34" charset="0"/>
              <a:buChar char="‒"/>
            </a:pPr>
            <a:r>
              <a:rPr lang="nb-NO" sz="2000" dirty="0">
                <a:latin typeface="Arial" panose="020B0604020202020204" pitchFamily="34" charset="0"/>
                <a:cs typeface="Arial" panose="020B0604020202020204" pitchFamily="34" charset="0"/>
              </a:rPr>
              <a:t>To aggregate consumer flexibiliby </a:t>
            </a:r>
          </a:p>
          <a:p>
            <a:pPr marL="1200150" lvl="1" indent="-457200">
              <a:buFont typeface="Arial" panose="020B0604020202020204" pitchFamily="34" charset="0"/>
              <a:buChar char="‒"/>
            </a:pPr>
            <a:r>
              <a:rPr lang="nb-NO" sz="2000" dirty="0">
                <a:latin typeface="Arial" panose="020B0604020202020204" pitchFamily="34" charset="0"/>
                <a:cs typeface="Arial" panose="020B0604020202020204" pitchFamily="34" charset="0"/>
              </a:rPr>
              <a:t>Offer a flexibility service to DSO/TSO?</a:t>
            </a:r>
          </a:p>
        </p:txBody>
      </p:sp>
    </p:spTree>
    <p:extLst>
      <p:ext uri="{BB962C8B-B14F-4D97-AF65-F5344CB8AC3E}">
        <p14:creationId xmlns:p14="http://schemas.microsoft.com/office/powerpoint/2010/main" val="2367132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870382" y="1348746"/>
            <a:ext cx="7344816" cy="936104"/>
          </a:xfrm>
        </p:spPr>
        <p:txBody>
          <a:bodyPr/>
          <a:lstStyle/>
          <a:p>
            <a:r>
              <a:rPr lang="nb-NO" dirty="0"/>
              <a:t>Market clearing at power exchanges         </a:t>
            </a:r>
            <a:r>
              <a:rPr lang="nb-NO" sz="2000" dirty="0"/>
              <a:t>(simplified representation)</a:t>
            </a:r>
          </a:p>
        </p:txBody>
      </p:sp>
      <p:cxnSp>
        <p:nvCxnSpPr>
          <p:cNvPr id="7" name="Straight Connector 6">
            <a:extLst>
              <a:ext uri="{FF2B5EF4-FFF2-40B4-BE49-F238E27FC236}">
                <a16:creationId xmlns:a16="http://schemas.microsoft.com/office/drawing/2014/main" id="{A758C489-D2DA-4C74-B884-6289F1B387E2}"/>
              </a:ext>
            </a:extLst>
          </p:cNvPr>
          <p:cNvCxnSpPr>
            <a:cxnSpLocks/>
          </p:cNvCxnSpPr>
          <p:nvPr/>
        </p:nvCxnSpPr>
        <p:spPr>
          <a:xfrm>
            <a:off x="1331640" y="2996952"/>
            <a:ext cx="0" cy="29523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0903B37-561C-4AB9-B6E0-91828AA4BD17}"/>
              </a:ext>
            </a:extLst>
          </p:cNvPr>
          <p:cNvCxnSpPr>
            <a:cxnSpLocks/>
          </p:cNvCxnSpPr>
          <p:nvPr/>
        </p:nvCxnSpPr>
        <p:spPr>
          <a:xfrm flipH="1">
            <a:off x="1331640" y="5949280"/>
            <a:ext cx="55446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6CBC31B-83E5-4F8B-8EDA-04494BC19409}"/>
              </a:ext>
            </a:extLst>
          </p:cNvPr>
          <p:cNvCxnSpPr>
            <a:cxnSpLocks/>
          </p:cNvCxnSpPr>
          <p:nvPr/>
        </p:nvCxnSpPr>
        <p:spPr>
          <a:xfrm>
            <a:off x="1331640" y="5766103"/>
            <a:ext cx="1296144" cy="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89FE5E0B-47B8-4D81-8ABA-3B9852F37E4D}"/>
              </a:ext>
            </a:extLst>
          </p:cNvPr>
          <p:cNvCxnSpPr>
            <a:cxnSpLocks/>
          </p:cNvCxnSpPr>
          <p:nvPr/>
        </p:nvCxnSpPr>
        <p:spPr>
          <a:xfrm flipV="1">
            <a:off x="2627784" y="5013176"/>
            <a:ext cx="0" cy="752928"/>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6F4AE0E7-FC7B-4AA0-81E0-130A0DCC7DB5}"/>
              </a:ext>
            </a:extLst>
          </p:cNvPr>
          <p:cNvCxnSpPr>
            <a:cxnSpLocks/>
          </p:cNvCxnSpPr>
          <p:nvPr/>
        </p:nvCxnSpPr>
        <p:spPr>
          <a:xfrm>
            <a:off x="2627784" y="5013176"/>
            <a:ext cx="936104"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70649747-2D57-490E-B247-7DB20FE68E67}"/>
              </a:ext>
            </a:extLst>
          </p:cNvPr>
          <p:cNvCxnSpPr>
            <a:cxnSpLocks/>
          </p:cNvCxnSpPr>
          <p:nvPr/>
        </p:nvCxnSpPr>
        <p:spPr>
          <a:xfrm>
            <a:off x="3563888" y="4221088"/>
            <a:ext cx="0" cy="792088"/>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5EF23F7F-E99E-4B2E-866D-C0FB7E1551AB}"/>
              </a:ext>
            </a:extLst>
          </p:cNvPr>
          <p:cNvCxnSpPr>
            <a:cxnSpLocks/>
          </p:cNvCxnSpPr>
          <p:nvPr/>
        </p:nvCxnSpPr>
        <p:spPr>
          <a:xfrm flipH="1">
            <a:off x="3563888" y="4206510"/>
            <a:ext cx="864096" cy="14578"/>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5B329881-62D3-4B4F-A64D-F589C3263F45}"/>
              </a:ext>
            </a:extLst>
          </p:cNvPr>
          <p:cNvCxnSpPr>
            <a:cxnSpLocks/>
          </p:cNvCxnSpPr>
          <p:nvPr/>
        </p:nvCxnSpPr>
        <p:spPr>
          <a:xfrm>
            <a:off x="4427984" y="3375401"/>
            <a:ext cx="0" cy="845687"/>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D377859D-99E8-474F-B7BE-EE0CCB6FDDC7}"/>
              </a:ext>
            </a:extLst>
          </p:cNvPr>
          <p:cNvCxnSpPr>
            <a:cxnSpLocks/>
          </p:cNvCxnSpPr>
          <p:nvPr/>
        </p:nvCxnSpPr>
        <p:spPr>
          <a:xfrm flipH="1">
            <a:off x="4427984" y="3375401"/>
            <a:ext cx="720080" cy="0"/>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DC7361B9-B527-475D-A457-DB68845F7154}"/>
              </a:ext>
            </a:extLst>
          </p:cNvPr>
          <p:cNvCxnSpPr>
            <a:cxnSpLocks/>
          </p:cNvCxnSpPr>
          <p:nvPr/>
        </p:nvCxnSpPr>
        <p:spPr>
          <a:xfrm>
            <a:off x="5148064" y="2996952"/>
            <a:ext cx="0" cy="378449"/>
          </a:xfrm>
          <a:prstGeom prst="line">
            <a:avLst/>
          </a:prstGeom>
        </p:spPr>
        <p:style>
          <a:lnRef idx="2">
            <a:schemeClr val="dk1"/>
          </a:lnRef>
          <a:fillRef idx="0">
            <a:schemeClr val="dk1"/>
          </a:fillRef>
          <a:effectRef idx="1">
            <a:schemeClr val="dk1"/>
          </a:effectRef>
          <a:fontRef idx="minor">
            <a:schemeClr val="tx1"/>
          </a:fontRef>
        </p:style>
      </p:cxnSp>
      <p:sp>
        <p:nvSpPr>
          <p:cNvPr id="42" name="TextBox 41">
            <a:extLst>
              <a:ext uri="{FF2B5EF4-FFF2-40B4-BE49-F238E27FC236}">
                <a16:creationId xmlns:a16="http://schemas.microsoft.com/office/drawing/2014/main" id="{89FCC22C-AB64-4D88-8BB0-D69D032DEFF7}"/>
              </a:ext>
            </a:extLst>
          </p:cNvPr>
          <p:cNvSpPr txBox="1"/>
          <p:nvPr/>
        </p:nvSpPr>
        <p:spPr>
          <a:xfrm>
            <a:off x="395536" y="2478318"/>
            <a:ext cx="3302901" cy="461665"/>
          </a:xfrm>
          <a:prstGeom prst="rect">
            <a:avLst/>
          </a:prstGeom>
          <a:noFill/>
        </p:spPr>
        <p:txBody>
          <a:bodyPr wrap="square" rtlCol="0">
            <a:spAutoFit/>
          </a:bodyPr>
          <a:lstStyle/>
          <a:p>
            <a:r>
              <a:rPr lang="nb-NO" sz="2400" b="1" dirty="0"/>
              <a:t>Price (Euro/MWh)</a:t>
            </a:r>
          </a:p>
        </p:txBody>
      </p:sp>
      <p:sp>
        <p:nvSpPr>
          <p:cNvPr id="43" name="TextBox 42">
            <a:extLst>
              <a:ext uri="{FF2B5EF4-FFF2-40B4-BE49-F238E27FC236}">
                <a16:creationId xmlns:a16="http://schemas.microsoft.com/office/drawing/2014/main" id="{7888DBD7-87B0-4A70-8B95-D0F146837A8E}"/>
              </a:ext>
            </a:extLst>
          </p:cNvPr>
          <p:cNvSpPr txBox="1"/>
          <p:nvPr/>
        </p:nvSpPr>
        <p:spPr>
          <a:xfrm>
            <a:off x="5724128" y="5932955"/>
            <a:ext cx="3302901" cy="461665"/>
          </a:xfrm>
          <a:prstGeom prst="rect">
            <a:avLst/>
          </a:prstGeom>
          <a:noFill/>
        </p:spPr>
        <p:txBody>
          <a:bodyPr wrap="square" rtlCol="0">
            <a:spAutoFit/>
          </a:bodyPr>
          <a:lstStyle/>
          <a:p>
            <a:r>
              <a:rPr lang="nb-NO" sz="2400" b="1" dirty="0"/>
              <a:t>Quantity (MWh)</a:t>
            </a:r>
          </a:p>
        </p:txBody>
      </p:sp>
      <p:cxnSp>
        <p:nvCxnSpPr>
          <p:cNvPr id="45" name="Straight Connector 44">
            <a:extLst>
              <a:ext uri="{FF2B5EF4-FFF2-40B4-BE49-F238E27FC236}">
                <a16:creationId xmlns:a16="http://schemas.microsoft.com/office/drawing/2014/main" id="{80E8E30A-F07A-4ACF-89DC-259157BF50F3}"/>
              </a:ext>
            </a:extLst>
          </p:cNvPr>
          <p:cNvCxnSpPr>
            <a:cxnSpLocks/>
          </p:cNvCxnSpPr>
          <p:nvPr/>
        </p:nvCxnSpPr>
        <p:spPr>
          <a:xfrm>
            <a:off x="2987824" y="2939983"/>
            <a:ext cx="0" cy="1533133"/>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5847B95D-5C4F-4F01-8F36-0B90C4CA50EE}"/>
              </a:ext>
            </a:extLst>
          </p:cNvPr>
          <p:cNvCxnSpPr>
            <a:cxnSpLocks/>
          </p:cNvCxnSpPr>
          <p:nvPr/>
        </p:nvCxnSpPr>
        <p:spPr>
          <a:xfrm>
            <a:off x="2987824" y="4473116"/>
            <a:ext cx="1800200" cy="828092"/>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961A8E86-4D03-4EB0-9AD2-B6D046E1AD71}"/>
              </a:ext>
            </a:extLst>
          </p:cNvPr>
          <p:cNvCxnSpPr>
            <a:cxnSpLocks/>
          </p:cNvCxnSpPr>
          <p:nvPr/>
        </p:nvCxnSpPr>
        <p:spPr>
          <a:xfrm>
            <a:off x="4795942" y="5301208"/>
            <a:ext cx="0" cy="648072"/>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ED7E1F27-247A-416F-850B-614FA377C6DC}"/>
              </a:ext>
            </a:extLst>
          </p:cNvPr>
          <p:cNvSpPr txBox="1"/>
          <p:nvPr/>
        </p:nvSpPr>
        <p:spPr>
          <a:xfrm>
            <a:off x="4795942" y="4855869"/>
            <a:ext cx="2584370" cy="830997"/>
          </a:xfrm>
          <a:prstGeom prst="rect">
            <a:avLst/>
          </a:prstGeom>
          <a:noFill/>
        </p:spPr>
        <p:txBody>
          <a:bodyPr wrap="square" rtlCol="0">
            <a:spAutoFit/>
          </a:bodyPr>
          <a:lstStyle/>
          <a:p>
            <a:r>
              <a:rPr lang="nb-NO" sz="2400" b="1" dirty="0">
                <a:solidFill>
                  <a:srgbClr val="C00000"/>
                </a:solidFill>
              </a:rPr>
              <a:t>Demand curve (marginal utility)</a:t>
            </a:r>
          </a:p>
        </p:txBody>
      </p:sp>
      <p:sp>
        <p:nvSpPr>
          <p:cNvPr id="53" name="TextBox 52">
            <a:extLst>
              <a:ext uri="{FF2B5EF4-FFF2-40B4-BE49-F238E27FC236}">
                <a16:creationId xmlns:a16="http://schemas.microsoft.com/office/drawing/2014/main" id="{8ACB7485-523C-42C6-B715-BF4776090976}"/>
              </a:ext>
            </a:extLst>
          </p:cNvPr>
          <p:cNvSpPr txBox="1"/>
          <p:nvPr/>
        </p:nvSpPr>
        <p:spPr>
          <a:xfrm>
            <a:off x="1527497" y="5382319"/>
            <a:ext cx="1368152" cy="400110"/>
          </a:xfrm>
          <a:prstGeom prst="rect">
            <a:avLst/>
          </a:prstGeom>
          <a:noFill/>
        </p:spPr>
        <p:txBody>
          <a:bodyPr wrap="square" rtlCol="0">
            <a:spAutoFit/>
          </a:bodyPr>
          <a:lstStyle/>
          <a:p>
            <a:r>
              <a:rPr lang="nb-NO" sz="2000" b="1" dirty="0"/>
              <a:t>Wind</a:t>
            </a:r>
          </a:p>
        </p:txBody>
      </p:sp>
      <p:sp>
        <p:nvSpPr>
          <p:cNvPr id="54" name="TextBox 53">
            <a:extLst>
              <a:ext uri="{FF2B5EF4-FFF2-40B4-BE49-F238E27FC236}">
                <a16:creationId xmlns:a16="http://schemas.microsoft.com/office/drawing/2014/main" id="{5A8C9B2C-FA90-4047-B710-E3591D1C91B2}"/>
              </a:ext>
            </a:extLst>
          </p:cNvPr>
          <p:cNvSpPr txBox="1"/>
          <p:nvPr/>
        </p:nvSpPr>
        <p:spPr>
          <a:xfrm>
            <a:off x="3635895" y="3805010"/>
            <a:ext cx="1368152" cy="400110"/>
          </a:xfrm>
          <a:prstGeom prst="rect">
            <a:avLst/>
          </a:prstGeom>
          <a:noFill/>
        </p:spPr>
        <p:txBody>
          <a:bodyPr wrap="square" rtlCol="0">
            <a:spAutoFit/>
          </a:bodyPr>
          <a:lstStyle/>
          <a:p>
            <a:r>
              <a:rPr lang="nb-NO" sz="2000" b="1" dirty="0"/>
              <a:t>Hydro</a:t>
            </a:r>
          </a:p>
        </p:txBody>
      </p:sp>
      <p:sp>
        <p:nvSpPr>
          <p:cNvPr id="55" name="TextBox 54">
            <a:extLst>
              <a:ext uri="{FF2B5EF4-FFF2-40B4-BE49-F238E27FC236}">
                <a16:creationId xmlns:a16="http://schemas.microsoft.com/office/drawing/2014/main" id="{384129B3-0780-474E-BF7B-EB35868F7815}"/>
              </a:ext>
            </a:extLst>
          </p:cNvPr>
          <p:cNvSpPr txBox="1"/>
          <p:nvPr/>
        </p:nvSpPr>
        <p:spPr>
          <a:xfrm>
            <a:off x="2519772" y="4657127"/>
            <a:ext cx="1368152" cy="400110"/>
          </a:xfrm>
          <a:prstGeom prst="rect">
            <a:avLst/>
          </a:prstGeom>
          <a:noFill/>
        </p:spPr>
        <p:txBody>
          <a:bodyPr wrap="square" rtlCol="0">
            <a:spAutoFit/>
          </a:bodyPr>
          <a:lstStyle/>
          <a:p>
            <a:r>
              <a:rPr lang="nb-NO" sz="2000" b="1" dirty="0"/>
              <a:t>Nuclear </a:t>
            </a:r>
          </a:p>
        </p:txBody>
      </p:sp>
      <p:sp>
        <p:nvSpPr>
          <p:cNvPr id="56" name="TextBox 55">
            <a:extLst>
              <a:ext uri="{FF2B5EF4-FFF2-40B4-BE49-F238E27FC236}">
                <a16:creationId xmlns:a16="http://schemas.microsoft.com/office/drawing/2014/main" id="{94A47FAB-4FE6-470E-97BA-584BFED4CDA3}"/>
              </a:ext>
            </a:extLst>
          </p:cNvPr>
          <p:cNvSpPr txBox="1"/>
          <p:nvPr/>
        </p:nvSpPr>
        <p:spPr>
          <a:xfrm>
            <a:off x="4471906" y="3030738"/>
            <a:ext cx="1368152" cy="400110"/>
          </a:xfrm>
          <a:prstGeom prst="rect">
            <a:avLst/>
          </a:prstGeom>
          <a:noFill/>
        </p:spPr>
        <p:txBody>
          <a:bodyPr wrap="square" rtlCol="0">
            <a:spAutoFit/>
          </a:bodyPr>
          <a:lstStyle/>
          <a:p>
            <a:r>
              <a:rPr lang="nb-NO" sz="2000" b="1" dirty="0"/>
              <a:t>Gas</a:t>
            </a:r>
          </a:p>
        </p:txBody>
      </p:sp>
      <p:sp>
        <p:nvSpPr>
          <p:cNvPr id="57" name="TextBox 56">
            <a:extLst>
              <a:ext uri="{FF2B5EF4-FFF2-40B4-BE49-F238E27FC236}">
                <a16:creationId xmlns:a16="http://schemas.microsoft.com/office/drawing/2014/main" id="{BBDD639C-05E0-42C6-92C9-B192730C6D36}"/>
              </a:ext>
            </a:extLst>
          </p:cNvPr>
          <p:cNvSpPr txBox="1"/>
          <p:nvPr/>
        </p:nvSpPr>
        <p:spPr>
          <a:xfrm>
            <a:off x="5182518" y="2603218"/>
            <a:ext cx="2485826" cy="830997"/>
          </a:xfrm>
          <a:prstGeom prst="rect">
            <a:avLst/>
          </a:prstGeom>
          <a:noFill/>
        </p:spPr>
        <p:txBody>
          <a:bodyPr wrap="square" rtlCol="0">
            <a:spAutoFit/>
          </a:bodyPr>
          <a:lstStyle/>
          <a:p>
            <a:r>
              <a:rPr lang="nb-NO" sz="2400" b="1" dirty="0"/>
              <a:t>Supply curve (marginal costs)</a:t>
            </a:r>
          </a:p>
        </p:txBody>
      </p:sp>
    </p:spTree>
    <p:extLst>
      <p:ext uri="{BB962C8B-B14F-4D97-AF65-F5344CB8AC3E}">
        <p14:creationId xmlns:p14="http://schemas.microsoft.com/office/powerpoint/2010/main" val="3470623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976333" y="1483938"/>
            <a:ext cx="7344816" cy="936104"/>
          </a:xfrm>
        </p:spPr>
        <p:txBody>
          <a:bodyPr/>
          <a:lstStyle/>
          <a:p>
            <a:r>
              <a:rPr lang="nb-NO" dirty="0"/>
              <a:t>Market equilibrium</a:t>
            </a:r>
          </a:p>
        </p:txBody>
      </p:sp>
      <p:cxnSp>
        <p:nvCxnSpPr>
          <p:cNvPr id="7" name="Straight Connector 6">
            <a:extLst>
              <a:ext uri="{FF2B5EF4-FFF2-40B4-BE49-F238E27FC236}">
                <a16:creationId xmlns:a16="http://schemas.microsoft.com/office/drawing/2014/main" id="{A758C489-D2DA-4C74-B884-6289F1B387E2}"/>
              </a:ext>
            </a:extLst>
          </p:cNvPr>
          <p:cNvCxnSpPr>
            <a:cxnSpLocks/>
          </p:cNvCxnSpPr>
          <p:nvPr/>
        </p:nvCxnSpPr>
        <p:spPr>
          <a:xfrm>
            <a:off x="1331640" y="2996952"/>
            <a:ext cx="0" cy="29523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0903B37-561C-4AB9-B6E0-91828AA4BD17}"/>
              </a:ext>
            </a:extLst>
          </p:cNvPr>
          <p:cNvCxnSpPr>
            <a:cxnSpLocks/>
          </p:cNvCxnSpPr>
          <p:nvPr/>
        </p:nvCxnSpPr>
        <p:spPr>
          <a:xfrm flipH="1">
            <a:off x="1331640" y="5949280"/>
            <a:ext cx="55446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6CBC31B-83E5-4F8B-8EDA-04494BC19409}"/>
              </a:ext>
            </a:extLst>
          </p:cNvPr>
          <p:cNvCxnSpPr>
            <a:cxnSpLocks/>
          </p:cNvCxnSpPr>
          <p:nvPr/>
        </p:nvCxnSpPr>
        <p:spPr>
          <a:xfrm>
            <a:off x="1331640" y="5766103"/>
            <a:ext cx="1296144" cy="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89FE5E0B-47B8-4D81-8ABA-3B9852F37E4D}"/>
              </a:ext>
            </a:extLst>
          </p:cNvPr>
          <p:cNvCxnSpPr>
            <a:cxnSpLocks/>
          </p:cNvCxnSpPr>
          <p:nvPr/>
        </p:nvCxnSpPr>
        <p:spPr>
          <a:xfrm flipV="1">
            <a:off x="2627784" y="5013176"/>
            <a:ext cx="0" cy="752928"/>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6F4AE0E7-FC7B-4AA0-81E0-130A0DCC7DB5}"/>
              </a:ext>
            </a:extLst>
          </p:cNvPr>
          <p:cNvCxnSpPr>
            <a:cxnSpLocks/>
          </p:cNvCxnSpPr>
          <p:nvPr/>
        </p:nvCxnSpPr>
        <p:spPr>
          <a:xfrm>
            <a:off x="2627784" y="5013176"/>
            <a:ext cx="936104"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70649747-2D57-490E-B247-7DB20FE68E67}"/>
              </a:ext>
            </a:extLst>
          </p:cNvPr>
          <p:cNvCxnSpPr>
            <a:cxnSpLocks/>
          </p:cNvCxnSpPr>
          <p:nvPr/>
        </p:nvCxnSpPr>
        <p:spPr>
          <a:xfrm>
            <a:off x="3563888" y="4221088"/>
            <a:ext cx="0" cy="792088"/>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5EF23F7F-E99E-4B2E-866D-C0FB7E1551AB}"/>
              </a:ext>
            </a:extLst>
          </p:cNvPr>
          <p:cNvCxnSpPr>
            <a:cxnSpLocks/>
          </p:cNvCxnSpPr>
          <p:nvPr/>
        </p:nvCxnSpPr>
        <p:spPr>
          <a:xfrm flipH="1">
            <a:off x="3563888" y="4206510"/>
            <a:ext cx="864096" cy="14578"/>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5B329881-62D3-4B4F-A64D-F589C3263F45}"/>
              </a:ext>
            </a:extLst>
          </p:cNvPr>
          <p:cNvCxnSpPr>
            <a:cxnSpLocks/>
          </p:cNvCxnSpPr>
          <p:nvPr/>
        </p:nvCxnSpPr>
        <p:spPr>
          <a:xfrm>
            <a:off x="4427984" y="3375401"/>
            <a:ext cx="0" cy="845687"/>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D377859D-99E8-474F-B7BE-EE0CCB6FDDC7}"/>
              </a:ext>
            </a:extLst>
          </p:cNvPr>
          <p:cNvCxnSpPr>
            <a:cxnSpLocks/>
          </p:cNvCxnSpPr>
          <p:nvPr/>
        </p:nvCxnSpPr>
        <p:spPr>
          <a:xfrm flipH="1">
            <a:off x="4427984" y="3375401"/>
            <a:ext cx="720080" cy="0"/>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DC7361B9-B527-475D-A457-DB68845F7154}"/>
              </a:ext>
            </a:extLst>
          </p:cNvPr>
          <p:cNvCxnSpPr>
            <a:cxnSpLocks/>
          </p:cNvCxnSpPr>
          <p:nvPr/>
        </p:nvCxnSpPr>
        <p:spPr>
          <a:xfrm>
            <a:off x="5148064" y="2996952"/>
            <a:ext cx="0" cy="378449"/>
          </a:xfrm>
          <a:prstGeom prst="line">
            <a:avLst/>
          </a:prstGeom>
        </p:spPr>
        <p:style>
          <a:lnRef idx="2">
            <a:schemeClr val="dk1"/>
          </a:lnRef>
          <a:fillRef idx="0">
            <a:schemeClr val="dk1"/>
          </a:fillRef>
          <a:effectRef idx="1">
            <a:schemeClr val="dk1"/>
          </a:effectRef>
          <a:fontRef idx="minor">
            <a:schemeClr val="tx1"/>
          </a:fontRef>
        </p:style>
      </p:cxnSp>
      <p:sp>
        <p:nvSpPr>
          <p:cNvPr id="42" name="TextBox 41">
            <a:extLst>
              <a:ext uri="{FF2B5EF4-FFF2-40B4-BE49-F238E27FC236}">
                <a16:creationId xmlns:a16="http://schemas.microsoft.com/office/drawing/2014/main" id="{89FCC22C-AB64-4D88-8BB0-D69D032DEFF7}"/>
              </a:ext>
            </a:extLst>
          </p:cNvPr>
          <p:cNvSpPr txBox="1"/>
          <p:nvPr/>
        </p:nvSpPr>
        <p:spPr>
          <a:xfrm>
            <a:off x="395536" y="2478318"/>
            <a:ext cx="3302901" cy="461665"/>
          </a:xfrm>
          <a:prstGeom prst="rect">
            <a:avLst/>
          </a:prstGeom>
          <a:noFill/>
        </p:spPr>
        <p:txBody>
          <a:bodyPr wrap="square" rtlCol="0">
            <a:spAutoFit/>
          </a:bodyPr>
          <a:lstStyle/>
          <a:p>
            <a:r>
              <a:rPr lang="nb-NO" sz="2400" b="1" dirty="0"/>
              <a:t>Price (Euro/MWh)</a:t>
            </a:r>
          </a:p>
        </p:txBody>
      </p:sp>
      <p:sp>
        <p:nvSpPr>
          <p:cNvPr id="43" name="TextBox 42">
            <a:extLst>
              <a:ext uri="{FF2B5EF4-FFF2-40B4-BE49-F238E27FC236}">
                <a16:creationId xmlns:a16="http://schemas.microsoft.com/office/drawing/2014/main" id="{7888DBD7-87B0-4A70-8B95-D0F146837A8E}"/>
              </a:ext>
            </a:extLst>
          </p:cNvPr>
          <p:cNvSpPr txBox="1"/>
          <p:nvPr/>
        </p:nvSpPr>
        <p:spPr>
          <a:xfrm>
            <a:off x="5724128" y="5932955"/>
            <a:ext cx="3302901" cy="461665"/>
          </a:xfrm>
          <a:prstGeom prst="rect">
            <a:avLst/>
          </a:prstGeom>
          <a:noFill/>
        </p:spPr>
        <p:txBody>
          <a:bodyPr wrap="square" rtlCol="0">
            <a:spAutoFit/>
          </a:bodyPr>
          <a:lstStyle/>
          <a:p>
            <a:r>
              <a:rPr lang="nb-NO" sz="2400" b="1" dirty="0"/>
              <a:t>Quantity (MWh)</a:t>
            </a:r>
          </a:p>
        </p:txBody>
      </p:sp>
      <p:cxnSp>
        <p:nvCxnSpPr>
          <p:cNvPr id="45" name="Straight Connector 44">
            <a:extLst>
              <a:ext uri="{FF2B5EF4-FFF2-40B4-BE49-F238E27FC236}">
                <a16:creationId xmlns:a16="http://schemas.microsoft.com/office/drawing/2014/main" id="{80E8E30A-F07A-4ACF-89DC-259157BF50F3}"/>
              </a:ext>
            </a:extLst>
          </p:cNvPr>
          <p:cNvCxnSpPr>
            <a:cxnSpLocks/>
          </p:cNvCxnSpPr>
          <p:nvPr/>
        </p:nvCxnSpPr>
        <p:spPr>
          <a:xfrm>
            <a:off x="2987824" y="2939983"/>
            <a:ext cx="0" cy="1533133"/>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5847B95D-5C4F-4F01-8F36-0B90C4CA50EE}"/>
              </a:ext>
            </a:extLst>
          </p:cNvPr>
          <p:cNvCxnSpPr>
            <a:cxnSpLocks/>
          </p:cNvCxnSpPr>
          <p:nvPr/>
        </p:nvCxnSpPr>
        <p:spPr>
          <a:xfrm>
            <a:off x="2987824" y="4473116"/>
            <a:ext cx="1800200" cy="828092"/>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961A8E86-4D03-4EB0-9AD2-B6D046E1AD71}"/>
              </a:ext>
            </a:extLst>
          </p:cNvPr>
          <p:cNvCxnSpPr>
            <a:cxnSpLocks/>
          </p:cNvCxnSpPr>
          <p:nvPr/>
        </p:nvCxnSpPr>
        <p:spPr>
          <a:xfrm>
            <a:off x="4795942" y="5301208"/>
            <a:ext cx="0" cy="648072"/>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ED7E1F27-247A-416F-850B-614FA377C6DC}"/>
              </a:ext>
            </a:extLst>
          </p:cNvPr>
          <p:cNvSpPr txBox="1"/>
          <p:nvPr/>
        </p:nvSpPr>
        <p:spPr>
          <a:xfrm>
            <a:off x="4795942" y="4855869"/>
            <a:ext cx="2088232" cy="461665"/>
          </a:xfrm>
          <a:prstGeom prst="rect">
            <a:avLst/>
          </a:prstGeom>
          <a:noFill/>
        </p:spPr>
        <p:txBody>
          <a:bodyPr wrap="square" rtlCol="0">
            <a:spAutoFit/>
          </a:bodyPr>
          <a:lstStyle/>
          <a:p>
            <a:r>
              <a:rPr lang="nb-NO" sz="2400" b="1" dirty="0">
                <a:solidFill>
                  <a:srgbClr val="C00000"/>
                </a:solidFill>
              </a:rPr>
              <a:t>Demand curve</a:t>
            </a:r>
          </a:p>
        </p:txBody>
      </p:sp>
      <p:sp>
        <p:nvSpPr>
          <p:cNvPr id="57" name="TextBox 56">
            <a:extLst>
              <a:ext uri="{FF2B5EF4-FFF2-40B4-BE49-F238E27FC236}">
                <a16:creationId xmlns:a16="http://schemas.microsoft.com/office/drawing/2014/main" id="{BBDD639C-05E0-42C6-92C9-B192730C6D36}"/>
              </a:ext>
            </a:extLst>
          </p:cNvPr>
          <p:cNvSpPr txBox="1"/>
          <p:nvPr/>
        </p:nvSpPr>
        <p:spPr>
          <a:xfrm>
            <a:off x="5182518" y="2603218"/>
            <a:ext cx="2088232" cy="461665"/>
          </a:xfrm>
          <a:prstGeom prst="rect">
            <a:avLst/>
          </a:prstGeom>
          <a:noFill/>
        </p:spPr>
        <p:txBody>
          <a:bodyPr wrap="square" rtlCol="0">
            <a:spAutoFit/>
          </a:bodyPr>
          <a:lstStyle/>
          <a:p>
            <a:r>
              <a:rPr lang="nb-NO" sz="2400" b="1" dirty="0"/>
              <a:t>Supply curve</a:t>
            </a:r>
          </a:p>
        </p:txBody>
      </p:sp>
      <p:sp>
        <p:nvSpPr>
          <p:cNvPr id="3" name="Oval 2">
            <a:extLst>
              <a:ext uri="{FF2B5EF4-FFF2-40B4-BE49-F238E27FC236}">
                <a16:creationId xmlns:a16="http://schemas.microsoft.com/office/drawing/2014/main" id="{9DACA12B-0CA0-40C5-8731-5C9A3AB6673A}"/>
              </a:ext>
            </a:extLst>
          </p:cNvPr>
          <p:cNvSpPr/>
          <p:nvPr/>
        </p:nvSpPr>
        <p:spPr>
          <a:xfrm>
            <a:off x="3431642" y="4632501"/>
            <a:ext cx="231449" cy="223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cxnSp>
        <p:nvCxnSpPr>
          <p:cNvPr id="5" name="Straight Connector 4">
            <a:extLst>
              <a:ext uri="{FF2B5EF4-FFF2-40B4-BE49-F238E27FC236}">
                <a16:creationId xmlns:a16="http://schemas.microsoft.com/office/drawing/2014/main" id="{777D8EB1-018C-4FB4-87A8-6A29C729BB68}"/>
              </a:ext>
            </a:extLst>
          </p:cNvPr>
          <p:cNvCxnSpPr>
            <a:stCxn id="3" idx="0"/>
          </p:cNvCxnSpPr>
          <p:nvPr/>
        </p:nvCxnSpPr>
        <p:spPr>
          <a:xfrm flipH="1">
            <a:off x="3547366" y="4632501"/>
            <a:ext cx="1" cy="1316779"/>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F1C5C21-48DF-4914-A088-BD2BC07DB665}"/>
              </a:ext>
            </a:extLst>
          </p:cNvPr>
          <p:cNvCxnSpPr>
            <a:cxnSpLocks/>
          </p:cNvCxnSpPr>
          <p:nvPr/>
        </p:nvCxnSpPr>
        <p:spPr>
          <a:xfrm>
            <a:off x="1303425" y="4705021"/>
            <a:ext cx="2177818" cy="34789"/>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7A660D03-CC1C-4F82-B2B3-FC4F07693DEF}"/>
              </a:ext>
            </a:extLst>
          </p:cNvPr>
          <p:cNvSpPr txBox="1"/>
          <p:nvPr/>
        </p:nvSpPr>
        <p:spPr>
          <a:xfrm>
            <a:off x="3347864" y="5949280"/>
            <a:ext cx="3302901" cy="461665"/>
          </a:xfrm>
          <a:prstGeom prst="rect">
            <a:avLst/>
          </a:prstGeom>
          <a:noFill/>
        </p:spPr>
        <p:txBody>
          <a:bodyPr wrap="square" rtlCol="0">
            <a:spAutoFit/>
          </a:bodyPr>
          <a:lstStyle/>
          <a:p>
            <a:r>
              <a:rPr lang="nb-NO" sz="2400" b="1" dirty="0"/>
              <a:t>Q</a:t>
            </a:r>
          </a:p>
        </p:txBody>
      </p:sp>
      <p:sp>
        <p:nvSpPr>
          <p:cNvPr id="34" name="TextBox 33">
            <a:extLst>
              <a:ext uri="{FF2B5EF4-FFF2-40B4-BE49-F238E27FC236}">
                <a16:creationId xmlns:a16="http://schemas.microsoft.com/office/drawing/2014/main" id="{871A3A9B-3C7B-4DCE-942A-930279633268}"/>
              </a:ext>
            </a:extLst>
          </p:cNvPr>
          <p:cNvSpPr txBox="1"/>
          <p:nvPr/>
        </p:nvSpPr>
        <p:spPr>
          <a:xfrm>
            <a:off x="976333" y="4454977"/>
            <a:ext cx="1588253" cy="461665"/>
          </a:xfrm>
          <a:prstGeom prst="rect">
            <a:avLst/>
          </a:prstGeom>
          <a:noFill/>
        </p:spPr>
        <p:txBody>
          <a:bodyPr wrap="square" rtlCol="0">
            <a:spAutoFit/>
          </a:bodyPr>
          <a:lstStyle/>
          <a:p>
            <a:r>
              <a:rPr lang="nb-NO" sz="2400" b="1" dirty="0"/>
              <a:t>P</a:t>
            </a:r>
          </a:p>
        </p:txBody>
      </p:sp>
    </p:spTree>
    <p:extLst>
      <p:ext uri="{BB962C8B-B14F-4D97-AF65-F5344CB8AC3E}">
        <p14:creationId xmlns:p14="http://schemas.microsoft.com/office/powerpoint/2010/main" val="3112215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945523" y="1611295"/>
            <a:ext cx="7344816" cy="936104"/>
          </a:xfrm>
        </p:spPr>
        <p:txBody>
          <a:bodyPr/>
          <a:lstStyle/>
          <a:p>
            <a:r>
              <a:rPr lang="nb-NO" dirty="0"/>
              <a:t>Economic surplus</a:t>
            </a:r>
          </a:p>
        </p:txBody>
      </p:sp>
      <p:cxnSp>
        <p:nvCxnSpPr>
          <p:cNvPr id="7" name="Straight Connector 6">
            <a:extLst>
              <a:ext uri="{FF2B5EF4-FFF2-40B4-BE49-F238E27FC236}">
                <a16:creationId xmlns:a16="http://schemas.microsoft.com/office/drawing/2014/main" id="{A758C489-D2DA-4C74-B884-6289F1B387E2}"/>
              </a:ext>
            </a:extLst>
          </p:cNvPr>
          <p:cNvCxnSpPr>
            <a:cxnSpLocks/>
          </p:cNvCxnSpPr>
          <p:nvPr/>
        </p:nvCxnSpPr>
        <p:spPr>
          <a:xfrm>
            <a:off x="1331640" y="2996952"/>
            <a:ext cx="0" cy="29523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0903B37-561C-4AB9-B6E0-91828AA4BD17}"/>
              </a:ext>
            </a:extLst>
          </p:cNvPr>
          <p:cNvCxnSpPr>
            <a:cxnSpLocks/>
          </p:cNvCxnSpPr>
          <p:nvPr/>
        </p:nvCxnSpPr>
        <p:spPr>
          <a:xfrm flipH="1">
            <a:off x="1331640" y="5949280"/>
            <a:ext cx="55446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6CBC31B-83E5-4F8B-8EDA-04494BC19409}"/>
              </a:ext>
            </a:extLst>
          </p:cNvPr>
          <p:cNvCxnSpPr>
            <a:cxnSpLocks/>
          </p:cNvCxnSpPr>
          <p:nvPr/>
        </p:nvCxnSpPr>
        <p:spPr>
          <a:xfrm>
            <a:off x="1331640" y="5766103"/>
            <a:ext cx="1296144" cy="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89FE5E0B-47B8-4D81-8ABA-3B9852F37E4D}"/>
              </a:ext>
            </a:extLst>
          </p:cNvPr>
          <p:cNvCxnSpPr>
            <a:cxnSpLocks/>
          </p:cNvCxnSpPr>
          <p:nvPr/>
        </p:nvCxnSpPr>
        <p:spPr>
          <a:xfrm flipV="1">
            <a:off x="2627784" y="5013176"/>
            <a:ext cx="0" cy="752928"/>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6F4AE0E7-FC7B-4AA0-81E0-130A0DCC7DB5}"/>
              </a:ext>
            </a:extLst>
          </p:cNvPr>
          <p:cNvCxnSpPr>
            <a:cxnSpLocks/>
          </p:cNvCxnSpPr>
          <p:nvPr/>
        </p:nvCxnSpPr>
        <p:spPr>
          <a:xfrm>
            <a:off x="2627784" y="5013176"/>
            <a:ext cx="936104"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70649747-2D57-490E-B247-7DB20FE68E67}"/>
              </a:ext>
            </a:extLst>
          </p:cNvPr>
          <p:cNvCxnSpPr>
            <a:cxnSpLocks/>
          </p:cNvCxnSpPr>
          <p:nvPr/>
        </p:nvCxnSpPr>
        <p:spPr>
          <a:xfrm>
            <a:off x="3563888" y="4221088"/>
            <a:ext cx="0" cy="792088"/>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5EF23F7F-E99E-4B2E-866D-C0FB7E1551AB}"/>
              </a:ext>
            </a:extLst>
          </p:cNvPr>
          <p:cNvCxnSpPr>
            <a:cxnSpLocks/>
          </p:cNvCxnSpPr>
          <p:nvPr/>
        </p:nvCxnSpPr>
        <p:spPr>
          <a:xfrm flipH="1">
            <a:off x="3563888" y="4206510"/>
            <a:ext cx="864096" cy="14578"/>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5B329881-62D3-4B4F-A64D-F589C3263F45}"/>
              </a:ext>
            </a:extLst>
          </p:cNvPr>
          <p:cNvCxnSpPr>
            <a:cxnSpLocks/>
          </p:cNvCxnSpPr>
          <p:nvPr/>
        </p:nvCxnSpPr>
        <p:spPr>
          <a:xfrm>
            <a:off x="4427984" y="3375401"/>
            <a:ext cx="0" cy="845687"/>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D377859D-99E8-474F-B7BE-EE0CCB6FDDC7}"/>
              </a:ext>
            </a:extLst>
          </p:cNvPr>
          <p:cNvCxnSpPr>
            <a:cxnSpLocks/>
          </p:cNvCxnSpPr>
          <p:nvPr/>
        </p:nvCxnSpPr>
        <p:spPr>
          <a:xfrm flipH="1">
            <a:off x="4427984" y="3375401"/>
            <a:ext cx="720080" cy="0"/>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DC7361B9-B527-475D-A457-DB68845F7154}"/>
              </a:ext>
            </a:extLst>
          </p:cNvPr>
          <p:cNvCxnSpPr>
            <a:cxnSpLocks/>
          </p:cNvCxnSpPr>
          <p:nvPr/>
        </p:nvCxnSpPr>
        <p:spPr>
          <a:xfrm>
            <a:off x="5148064" y="2996952"/>
            <a:ext cx="0" cy="378449"/>
          </a:xfrm>
          <a:prstGeom prst="line">
            <a:avLst/>
          </a:prstGeom>
        </p:spPr>
        <p:style>
          <a:lnRef idx="2">
            <a:schemeClr val="dk1"/>
          </a:lnRef>
          <a:fillRef idx="0">
            <a:schemeClr val="dk1"/>
          </a:fillRef>
          <a:effectRef idx="1">
            <a:schemeClr val="dk1"/>
          </a:effectRef>
          <a:fontRef idx="minor">
            <a:schemeClr val="tx1"/>
          </a:fontRef>
        </p:style>
      </p:cxnSp>
      <p:sp>
        <p:nvSpPr>
          <p:cNvPr id="42" name="TextBox 41">
            <a:extLst>
              <a:ext uri="{FF2B5EF4-FFF2-40B4-BE49-F238E27FC236}">
                <a16:creationId xmlns:a16="http://schemas.microsoft.com/office/drawing/2014/main" id="{89FCC22C-AB64-4D88-8BB0-D69D032DEFF7}"/>
              </a:ext>
            </a:extLst>
          </p:cNvPr>
          <p:cNvSpPr txBox="1"/>
          <p:nvPr/>
        </p:nvSpPr>
        <p:spPr>
          <a:xfrm>
            <a:off x="395536" y="2478318"/>
            <a:ext cx="3302901" cy="461665"/>
          </a:xfrm>
          <a:prstGeom prst="rect">
            <a:avLst/>
          </a:prstGeom>
          <a:noFill/>
        </p:spPr>
        <p:txBody>
          <a:bodyPr wrap="square" rtlCol="0">
            <a:spAutoFit/>
          </a:bodyPr>
          <a:lstStyle/>
          <a:p>
            <a:r>
              <a:rPr lang="nb-NO" sz="2400" b="1" dirty="0"/>
              <a:t>Price (Euro/MWh)</a:t>
            </a:r>
          </a:p>
        </p:txBody>
      </p:sp>
      <p:sp>
        <p:nvSpPr>
          <p:cNvPr id="43" name="TextBox 42">
            <a:extLst>
              <a:ext uri="{FF2B5EF4-FFF2-40B4-BE49-F238E27FC236}">
                <a16:creationId xmlns:a16="http://schemas.microsoft.com/office/drawing/2014/main" id="{7888DBD7-87B0-4A70-8B95-D0F146837A8E}"/>
              </a:ext>
            </a:extLst>
          </p:cNvPr>
          <p:cNvSpPr txBox="1"/>
          <p:nvPr/>
        </p:nvSpPr>
        <p:spPr>
          <a:xfrm>
            <a:off x="5724128" y="5932955"/>
            <a:ext cx="3302901" cy="461665"/>
          </a:xfrm>
          <a:prstGeom prst="rect">
            <a:avLst/>
          </a:prstGeom>
          <a:noFill/>
        </p:spPr>
        <p:txBody>
          <a:bodyPr wrap="square" rtlCol="0">
            <a:spAutoFit/>
          </a:bodyPr>
          <a:lstStyle/>
          <a:p>
            <a:r>
              <a:rPr lang="nb-NO" sz="2400" b="1" dirty="0"/>
              <a:t>Quantity (MWh)</a:t>
            </a:r>
          </a:p>
        </p:txBody>
      </p:sp>
      <p:cxnSp>
        <p:nvCxnSpPr>
          <p:cNvPr id="45" name="Straight Connector 44">
            <a:extLst>
              <a:ext uri="{FF2B5EF4-FFF2-40B4-BE49-F238E27FC236}">
                <a16:creationId xmlns:a16="http://schemas.microsoft.com/office/drawing/2014/main" id="{80E8E30A-F07A-4ACF-89DC-259157BF50F3}"/>
              </a:ext>
            </a:extLst>
          </p:cNvPr>
          <p:cNvCxnSpPr>
            <a:cxnSpLocks/>
          </p:cNvCxnSpPr>
          <p:nvPr/>
        </p:nvCxnSpPr>
        <p:spPr>
          <a:xfrm>
            <a:off x="2987824" y="3212976"/>
            <a:ext cx="0" cy="126014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5847B95D-5C4F-4F01-8F36-0B90C4CA50EE}"/>
              </a:ext>
            </a:extLst>
          </p:cNvPr>
          <p:cNvCxnSpPr>
            <a:cxnSpLocks/>
          </p:cNvCxnSpPr>
          <p:nvPr/>
        </p:nvCxnSpPr>
        <p:spPr>
          <a:xfrm>
            <a:off x="2987824" y="4473116"/>
            <a:ext cx="1800200" cy="828092"/>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961A8E86-4D03-4EB0-9AD2-B6D046E1AD71}"/>
              </a:ext>
            </a:extLst>
          </p:cNvPr>
          <p:cNvCxnSpPr>
            <a:cxnSpLocks/>
          </p:cNvCxnSpPr>
          <p:nvPr/>
        </p:nvCxnSpPr>
        <p:spPr>
          <a:xfrm>
            <a:off x="4795942" y="5301208"/>
            <a:ext cx="0" cy="648072"/>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ED7E1F27-247A-416F-850B-614FA377C6DC}"/>
              </a:ext>
            </a:extLst>
          </p:cNvPr>
          <p:cNvSpPr txBox="1"/>
          <p:nvPr/>
        </p:nvSpPr>
        <p:spPr>
          <a:xfrm>
            <a:off x="4795942" y="4855869"/>
            <a:ext cx="2088232" cy="461665"/>
          </a:xfrm>
          <a:prstGeom prst="rect">
            <a:avLst/>
          </a:prstGeom>
          <a:noFill/>
        </p:spPr>
        <p:txBody>
          <a:bodyPr wrap="square" rtlCol="0">
            <a:spAutoFit/>
          </a:bodyPr>
          <a:lstStyle/>
          <a:p>
            <a:r>
              <a:rPr lang="nb-NO" sz="2400" b="1" dirty="0">
                <a:solidFill>
                  <a:srgbClr val="C00000"/>
                </a:solidFill>
              </a:rPr>
              <a:t>Demand curve</a:t>
            </a:r>
          </a:p>
        </p:txBody>
      </p:sp>
      <p:sp>
        <p:nvSpPr>
          <p:cNvPr id="57" name="TextBox 56">
            <a:extLst>
              <a:ext uri="{FF2B5EF4-FFF2-40B4-BE49-F238E27FC236}">
                <a16:creationId xmlns:a16="http://schemas.microsoft.com/office/drawing/2014/main" id="{BBDD639C-05E0-42C6-92C9-B192730C6D36}"/>
              </a:ext>
            </a:extLst>
          </p:cNvPr>
          <p:cNvSpPr txBox="1"/>
          <p:nvPr/>
        </p:nvSpPr>
        <p:spPr>
          <a:xfrm>
            <a:off x="5182518" y="2603218"/>
            <a:ext cx="2088232" cy="461665"/>
          </a:xfrm>
          <a:prstGeom prst="rect">
            <a:avLst/>
          </a:prstGeom>
          <a:noFill/>
        </p:spPr>
        <p:txBody>
          <a:bodyPr wrap="square" rtlCol="0">
            <a:spAutoFit/>
          </a:bodyPr>
          <a:lstStyle/>
          <a:p>
            <a:r>
              <a:rPr lang="nb-NO" sz="2400" b="1" dirty="0"/>
              <a:t>Supply curve</a:t>
            </a:r>
          </a:p>
        </p:txBody>
      </p:sp>
      <p:sp>
        <p:nvSpPr>
          <p:cNvPr id="3" name="Oval 2">
            <a:extLst>
              <a:ext uri="{FF2B5EF4-FFF2-40B4-BE49-F238E27FC236}">
                <a16:creationId xmlns:a16="http://schemas.microsoft.com/office/drawing/2014/main" id="{9DACA12B-0CA0-40C5-8731-5C9A3AB6673A}"/>
              </a:ext>
            </a:extLst>
          </p:cNvPr>
          <p:cNvSpPr/>
          <p:nvPr/>
        </p:nvSpPr>
        <p:spPr>
          <a:xfrm>
            <a:off x="3431642" y="4632501"/>
            <a:ext cx="231449" cy="223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cxnSp>
        <p:nvCxnSpPr>
          <p:cNvPr id="5" name="Straight Connector 4">
            <a:extLst>
              <a:ext uri="{FF2B5EF4-FFF2-40B4-BE49-F238E27FC236}">
                <a16:creationId xmlns:a16="http://schemas.microsoft.com/office/drawing/2014/main" id="{777D8EB1-018C-4FB4-87A8-6A29C729BB68}"/>
              </a:ext>
            </a:extLst>
          </p:cNvPr>
          <p:cNvCxnSpPr>
            <a:stCxn id="3" idx="0"/>
          </p:cNvCxnSpPr>
          <p:nvPr/>
        </p:nvCxnSpPr>
        <p:spPr>
          <a:xfrm flipH="1">
            <a:off x="3547366" y="4632501"/>
            <a:ext cx="1" cy="1316779"/>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F1C5C21-48DF-4914-A088-BD2BC07DB665}"/>
              </a:ext>
            </a:extLst>
          </p:cNvPr>
          <p:cNvCxnSpPr>
            <a:cxnSpLocks/>
          </p:cNvCxnSpPr>
          <p:nvPr/>
        </p:nvCxnSpPr>
        <p:spPr>
          <a:xfrm>
            <a:off x="1303425" y="4705021"/>
            <a:ext cx="2177818" cy="34789"/>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7A660D03-CC1C-4F82-B2B3-FC4F07693DEF}"/>
              </a:ext>
            </a:extLst>
          </p:cNvPr>
          <p:cNvSpPr txBox="1"/>
          <p:nvPr/>
        </p:nvSpPr>
        <p:spPr>
          <a:xfrm>
            <a:off x="3347864" y="5949280"/>
            <a:ext cx="3302901" cy="461665"/>
          </a:xfrm>
          <a:prstGeom prst="rect">
            <a:avLst/>
          </a:prstGeom>
          <a:noFill/>
        </p:spPr>
        <p:txBody>
          <a:bodyPr wrap="square" rtlCol="0">
            <a:spAutoFit/>
          </a:bodyPr>
          <a:lstStyle/>
          <a:p>
            <a:r>
              <a:rPr lang="nb-NO" sz="2400" b="1" dirty="0"/>
              <a:t>Q</a:t>
            </a:r>
          </a:p>
        </p:txBody>
      </p:sp>
      <p:sp>
        <p:nvSpPr>
          <p:cNvPr id="34" name="TextBox 33">
            <a:extLst>
              <a:ext uri="{FF2B5EF4-FFF2-40B4-BE49-F238E27FC236}">
                <a16:creationId xmlns:a16="http://schemas.microsoft.com/office/drawing/2014/main" id="{871A3A9B-3C7B-4DCE-942A-930279633268}"/>
              </a:ext>
            </a:extLst>
          </p:cNvPr>
          <p:cNvSpPr txBox="1"/>
          <p:nvPr/>
        </p:nvSpPr>
        <p:spPr>
          <a:xfrm>
            <a:off x="976333" y="4454977"/>
            <a:ext cx="3302901" cy="461665"/>
          </a:xfrm>
          <a:prstGeom prst="rect">
            <a:avLst/>
          </a:prstGeom>
          <a:noFill/>
        </p:spPr>
        <p:txBody>
          <a:bodyPr wrap="square" rtlCol="0">
            <a:spAutoFit/>
          </a:bodyPr>
          <a:lstStyle/>
          <a:p>
            <a:r>
              <a:rPr lang="nb-NO" sz="2400" b="1" dirty="0"/>
              <a:t>P</a:t>
            </a:r>
          </a:p>
        </p:txBody>
      </p:sp>
      <p:cxnSp>
        <p:nvCxnSpPr>
          <p:cNvPr id="6" name="Straight Connector 5">
            <a:extLst>
              <a:ext uri="{FF2B5EF4-FFF2-40B4-BE49-F238E27FC236}">
                <a16:creationId xmlns:a16="http://schemas.microsoft.com/office/drawing/2014/main" id="{17217C8A-3775-4FCC-8D91-67FFBB71A2F8}"/>
              </a:ext>
            </a:extLst>
          </p:cNvPr>
          <p:cNvCxnSpPr/>
          <p:nvPr/>
        </p:nvCxnSpPr>
        <p:spPr>
          <a:xfrm flipH="1">
            <a:off x="1331640" y="3212976"/>
            <a:ext cx="1656184"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1E7CB28-413F-4B31-9419-92CB6EE199EC}"/>
              </a:ext>
            </a:extLst>
          </p:cNvPr>
          <p:cNvSpPr txBox="1"/>
          <p:nvPr/>
        </p:nvSpPr>
        <p:spPr>
          <a:xfrm>
            <a:off x="640936" y="2952757"/>
            <a:ext cx="2088232" cy="461665"/>
          </a:xfrm>
          <a:prstGeom prst="rect">
            <a:avLst/>
          </a:prstGeom>
          <a:noFill/>
        </p:spPr>
        <p:txBody>
          <a:bodyPr wrap="square" rtlCol="0">
            <a:spAutoFit/>
          </a:bodyPr>
          <a:lstStyle/>
          <a:p>
            <a:r>
              <a:rPr lang="nb-NO" sz="2400" b="1" dirty="0">
                <a:solidFill>
                  <a:srgbClr val="C00000"/>
                </a:solidFill>
              </a:rPr>
              <a:t>VLL</a:t>
            </a:r>
          </a:p>
        </p:txBody>
      </p:sp>
      <p:sp>
        <p:nvSpPr>
          <p:cNvPr id="37" name="TextBox 36">
            <a:extLst>
              <a:ext uri="{FF2B5EF4-FFF2-40B4-BE49-F238E27FC236}">
                <a16:creationId xmlns:a16="http://schemas.microsoft.com/office/drawing/2014/main" id="{42B56581-08DA-445D-B999-BDD0E2342BEF}"/>
              </a:ext>
            </a:extLst>
          </p:cNvPr>
          <p:cNvSpPr txBox="1"/>
          <p:nvPr/>
        </p:nvSpPr>
        <p:spPr>
          <a:xfrm>
            <a:off x="1409533" y="3526060"/>
            <a:ext cx="2088232" cy="830997"/>
          </a:xfrm>
          <a:prstGeom prst="rect">
            <a:avLst/>
          </a:prstGeom>
          <a:noFill/>
        </p:spPr>
        <p:txBody>
          <a:bodyPr wrap="square" rtlCol="0">
            <a:spAutoFit/>
          </a:bodyPr>
          <a:lstStyle/>
          <a:p>
            <a:r>
              <a:rPr lang="nb-NO" sz="2400" b="1" dirty="0">
                <a:solidFill>
                  <a:srgbClr val="C00000"/>
                </a:solidFill>
              </a:rPr>
              <a:t>Consumer suprlus</a:t>
            </a:r>
          </a:p>
        </p:txBody>
      </p:sp>
      <p:sp>
        <p:nvSpPr>
          <p:cNvPr id="38" name="TextBox 37">
            <a:extLst>
              <a:ext uri="{FF2B5EF4-FFF2-40B4-BE49-F238E27FC236}">
                <a16:creationId xmlns:a16="http://schemas.microsoft.com/office/drawing/2014/main" id="{EF2C4E1E-D047-455C-B253-3941F130A6E4}"/>
              </a:ext>
            </a:extLst>
          </p:cNvPr>
          <p:cNvSpPr txBox="1"/>
          <p:nvPr/>
        </p:nvSpPr>
        <p:spPr>
          <a:xfrm>
            <a:off x="1310349" y="4844934"/>
            <a:ext cx="2088232" cy="830997"/>
          </a:xfrm>
          <a:prstGeom prst="rect">
            <a:avLst/>
          </a:prstGeom>
          <a:noFill/>
        </p:spPr>
        <p:txBody>
          <a:bodyPr wrap="square" rtlCol="0">
            <a:spAutoFit/>
          </a:bodyPr>
          <a:lstStyle/>
          <a:p>
            <a:r>
              <a:rPr lang="nb-NO" sz="2400" b="1" dirty="0"/>
              <a:t>Producer suprlus</a:t>
            </a:r>
          </a:p>
        </p:txBody>
      </p:sp>
    </p:spTree>
    <p:extLst>
      <p:ext uri="{BB962C8B-B14F-4D97-AF65-F5344CB8AC3E}">
        <p14:creationId xmlns:p14="http://schemas.microsoft.com/office/powerpoint/2010/main" val="3512988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835883" y="1772816"/>
            <a:ext cx="7344816" cy="936104"/>
          </a:xfrm>
        </p:spPr>
        <p:txBody>
          <a:bodyPr/>
          <a:lstStyle/>
          <a:p>
            <a:r>
              <a:rPr lang="nb-NO" dirty="0"/>
              <a:t>Content of presentation</a:t>
            </a:r>
          </a:p>
        </p:txBody>
      </p:sp>
      <p:sp>
        <p:nvSpPr>
          <p:cNvPr id="3" name="Text Placeholder 2">
            <a:extLst>
              <a:ext uri="{FF2B5EF4-FFF2-40B4-BE49-F238E27FC236}">
                <a16:creationId xmlns:a16="http://schemas.microsoft.com/office/drawing/2014/main" id="{9965899C-3D94-4F2C-AA15-8B602CC188AD}"/>
              </a:ext>
            </a:extLst>
          </p:cNvPr>
          <p:cNvSpPr>
            <a:spLocks noGrp="1"/>
          </p:cNvSpPr>
          <p:nvPr>
            <p:ph type="body" sz="quarter" idx="10"/>
          </p:nvPr>
        </p:nvSpPr>
        <p:spPr>
          <a:xfrm>
            <a:off x="827584" y="2780928"/>
            <a:ext cx="7345610" cy="3096344"/>
          </a:xfrm>
        </p:spPr>
        <p:txBody>
          <a:bodyPr/>
          <a:lstStyle/>
          <a:p>
            <a:pPr marL="457200" indent="-457200">
              <a:buFont typeface="+mj-lt"/>
              <a:buAutoNum type="arabicPeriod"/>
            </a:pPr>
            <a:r>
              <a:rPr lang="nb-NO" dirty="0"/>
              <a:t>Electricity as a product </a:t>
            </a:r>
          </a:p>
          <a:p>
            <a:pPr marL="457200" indent="-457200">
              <a:buFont typeface="+mj-lt"/>
              <a:buAutoNum type="arabicPeriod"/>
            </a:pPr>
            <a:r>
              <a:rPr lang="nb-NO" dirty="0"/>
              <a:t>Power markets – an introduction</a:t>
            </a:r>
          </a:p>
          <a:p>
            <a:pPr marL="457200" indent="-457200">
              <a:buFont typeface="+mj-lt"/>
              <a:buAutoNum type="arabicPeriod"/>
            </a:pPr>
            <a:r>
              <a:rPr lang="nb-NO" dirty="0"/>
              <a:t>Europe – decarbonization and internal market</a:t>
            </a:r>
          </a:p>
        </p:txBody>
      </p:sp>
    </p:spTree>
    <p:extLst>
      <p:ext uri="{BB962C8B-B14F-4D97-AF65-F5344CB8AC3E}">
        <p14:creationId xmlns:p14="http://schemas.microsoft.com/office/powerpoint/2010/main" val="393505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976333" y="1539846"/>
            <a:ext cx="7344816" cy="936104"/>
          </a:xfrm>
        </p:spPr>
        <p:txBody>
          <a:bodyPr/>
          <a:lstStyle/>
          <a:p>
            <a:r>
              <a:rPr lang="nb-NO" dirty="0"/>
              <a:t>Well-functioning markets are efficient</a:t>
            </a:r>
          </a:p>
        </p:txBody>
      </p:sp>
      <p:cxnSp>
        <p:nvCxnSpPr>
          <p:cNvPr id="7" name="Straight Connector 6">
            <a:extLst>
              <a:ext uri="{FF2B5EF4-FFF2-40B4-BE49-F238E27FC236}">
                <a16:creationId xmlns:a16="http://schemas.microsoft.com/office/drawing/2014/main" id="{A758C489-D2DA-4C74-B884-6289F1B387E2}"/>
              </a:ext>
            </a:extLst>
          </p:cNvPr>
          <p:cNvCxnSpPr>
            <a:cxnSpLocks/>
          </p:cNvCxnSpPr>
          <p:nvPr/>
        </p:nvCxnSpPr>
        <p:spPr>
          <a:xfrm>
            <a:off x="1331640" y="2996952"/>
            <a:ext cx="0" cy="29523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0903B37-561C-4AB9-B6E0-91828AA4BD17}"/>
              </a:ext>
            </a:extLst>
          </p:cNvPr>
          <p:cNvCxnSpPr>
            <a:cxnSpLocks/>
          </p:cNvCxnSpPr>
          <p:nvPr/>
        </p:nvCxnSpPr>
        <p:spPr>
          <a:xfrm flipH="1">
            <a:off x="1331640" y="5949280"/>
            <a:ext cx="554461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6CBC31B-83E5-4F8B-8EDA-04494BC19409}"/>
              </a:ext>
            </a:extLst>
          </p:cNvPr>
          <p:cNvCxnSpPr>
            <a:cxnSpLocks/>
          </p:cNvCxnSpPr>
          <p:nvPr/>
        </p:nvCxnSpPr>
        <p:spPr>
          <a:xfrm>
            <a:off x="1331640" y="5766103"/>
            <a:ext cx="1296144" cy="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89FE5E0B-47B8-4D81-8ABA-3B9852F37E4D}"/>
              </a:ext>
            </a:extLst>
          </p:cNvPr>
          <p:cNvCxnSpPr>
            <a:cxnSpLocks/>
          </p:cNvCxnSpPr>
          <p:nvPr/>
        </p:nvCxnSpPr>
        <p:spPr>
          <a:xfrm flipV="1">
            <a:off x="2627784" y="5013176"/>
            <a:ext cx="0" cy="752928"/>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6F4AE0E7-FC7B-4AA0-81E0-130A0DCC7DB5}"/>
              </a:ext>
            </a:extLst>
          </p:cNvPr>
          <p:cNvCxnSpPr>
            <a:cxnSpLocks/>
          </p:cNvCxnSpPr>
          <p:nvPr/>
        </p:nvCxnSpPr>
        <p:spPr>
          <a:xfrm>
            <a:off x="2627784" y="5013176"/>
            <a:ext cx="936104"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70649747-2D57-490E-B247-7DB20FE68E67}"/>
              </a:ext>
            </a:extLst>
          </p:cNvPr>
          <p:cNvCxnSpPr>
            <a:cxnSpLocks/>
          </p:cNvCxnSpPr>
          <p:nvPr/>
        </p:nvCxnSpPr>
        <p:spPr>
          <a:xfrm>
            <a:off x="3563888" y="4221088"/>
            <a:ext cx="0" cy="792088"/>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5EF23F7F-E99E-4B2E-866D-C0FB7E1551AB}"/>
              </a:ext>
            </a:extLst>
          </p:cNvPr>
          <p:cNvCxnSpPr>
            <a:cxnSpLocks/>
          </p:cNvCxnSpPr>
          <p:nvPr/>
        </p:nvCxnSpPr>
        <p:spPr>
          <a:xfrm flipH="1">
            <a:off x="3563888" y="4206510"/>
            <a:ext cx="864096" cy="14578"/>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5B329881-62D3-4B4F-A64D-F589C3263F45}"/>
              </a:ext>
            </a:extLst>
          </p:cNvPr>
          <p:cNvCxnSpPr>
            <a:cxnSpLocks/>
          </p:cNvCxnSpPr>
          <p:nvPr/>
        </p:nvCxnSpPr>
        <p:spPr>
          <a:xfrm>
            <a:off x="4427984" y="3375401"/>
            <a:ext cx="0" cy="845687"/>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D377859D-99E8-474F-B7BE-EE0CCB6FDDC7}"/>
              </a:ext>
            </a:extLst>
          </p:cNvPr>
          <p:cNvCxnSpPr>
            <a:cxnSpLocks/>
          </p:cNvCxnSpPr>
          <p:nvPr/>
        </p:nvCxnSpPr>
        <p:spPr>
          <a:xfrm flipH="1">
            <a:off x="4427984" y="3375401"/>
            <a:ext cx="720080" cy="0"/>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DC7361B9-B527-475D-A457-DB68845F7154}"/>
              </a:ext>
            </a:extLst>
          </p:cNvPr>
          <p:cNvCxnSpPr>
            <a:cxnSpLocks/>
          </p:cNvCxnSpPr>
          <p:nvPr/>
        </p:nvCxnSpPr>
        <p:spPr>
          <a:xfrm>
            <a:off x="5148064" y="2996952"/>
            <a:ext cx="0" cy="378449"/>
          </a:xfrm>
          <a:prstGeom prst="line">
            <a:avLst/>
          </a:prstGeom>
        </p:spPr>
        <p:style>
          <a:lnRef idx="2">
            <a:schemeClr val="dk1"/>
          </a:lnRef>
          <a:fillRef idx="0">
            <a:schemeClr val="dk1"/>
          </a:fillRef>
          <a:effectRef idx="1">
            <a:schemeClr val="dk1"/>
          </a:effectRef>
          <a:fontRef idx="minor">
            <a:schemeClr val="tx1"/>
          </a:fontRef>
        </p:style>
      </p:cxnSp>
      <p:sp>
        <p:nvSpPr>
          <p:cNvPr id="42" name="TextBox 41">
            <a:extLst>
              <a:ext uri="{FF2B5EF4-FFF2-40B4-BE49-F238E27FC236}">
                <a16:creationId xmlns:a16="http://schemas.microsoft.com/office/drawing/2014/main" id="{89FCC22C-AB64-4D88-8BB0-D69D032DEFF7}"/>
              </a:ext>
            </a:extLst>
          </p:cNvPr>
          <p:cNvSpPr txBox="1"/>
          <p:nvPr/>
        </p:nvSpPr>
        <p:spPr>
          <a:xfrm>
            <a:off x="395536" y="2478318"/>
            <a:ext cx="3302901" cy="461665"/>
          </a:xfrm>
          <a:prstGeom prst="rect">
            <a:avLst/>
          </a:prstGeom>
          <a:noFill/>
        </p:spPr>
        <p:txBody>
          <a:bodyPr wrap="square" rtlCol="0">
            <a:spAutoFit/>
          </a:bodyPr>
          <a:lstStyle/>
          <a:p>
            <a:r>
              <a:rPr lang="nb-NO" sz="2400" b="1" dirty="0"/>
              <a:t>Price (Euro/MWh)</a:t>
            </a:r>
          </a:p>
        </p:txBody>
      </p:sp>
      <p:sp>
        <p:nvSpPr>
          <p:cNvPr id="43" name="TextBox 42">
            <a:extLst>
              <a:ext uri="{FF2B5EF4-FFF2-40B4-BE49-F238E27FC236}">
                <a16:creationId xmlns:a16="http://schemas.microsoft.com/office/drawing/2014/main" id="{7888DBD7-87B0-4A70-8B95-D0F146837A8E}"/>
              </a:ext>
            </a:extLst>
          </p:cNvPr>
          <p:cNvSpPr txBox="1"/>
          <p:nvPr/>
        </p:nvSpPr>
        <p:spPr>
          <a:xfrm>
            <a:off x="5724128" y="5932955"/>
            <a:ext cx="3302901" cy="461665"/>
          </a:xfrm>
          <a:prstGeom prst="rect">
            <a:avLst/>
          </a:prstGeom>
          <a:noFill/>
        </p:spPr>
        <p:txBody>
          <a:bodyPr wrap="square" rtlCol="0">
            <a:spAutoFit/>
          </a:bodyPr>
          <a:lstStyle/>
          <a:p>
            <a:r>
              <a:rPr lang="nb-NO" sz="2400" b="1" dirty="0"/>
              <a:t>Quantity (MWh)</a:t>
            </a:r>
          </a:p>
        </p:txBody>
      </p:sp>
      <p:cxnSp>
        <p:nvCxnSpPr>
          <p:cNvPr id="45" name="Straight Connector 44">
            <a:extLst>
              <a:ext uri="{FF2B5EF4-FFF2-40B4-BE49-F238E27FC236}">
                <a16:creationId xmlns:a16="http://schemas.microsoft.com/office/drawing/2014/main" id="{80E8E30A-F07A-4ACF-89DC-259157BF50F3}"/>
              </a:ext>
            </a:extLst>
          </p:cNvPr>
          <p:cNvCxnSpPr>
            <a:cxnSpLocks/>
          </p:cNvCxnSpPr>
          <p:nvPr/>
        </p:nvCxnSpPr>
        <p:spPr>
          <a:xfrm>
            <a:off x="2987824" y="3212976"/>
            <a:ext cx="0" cy="126014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5847B95D-5C4F-4F01-8F36-0B90C4CA50EE}"/>
              </a:ext>
            </a:extLst>
          </p:cNvPr>
          <p:cNvCxnSpPr>
            <a:cxnSpLocks/>
          </p:cNvCxnSpPr>
          <p:nvPr/>
        </p:nvCxnSpPr>
        <p:spPr>
          <a:xfrm>
            <a:off x="2987824" y="4473116"/>
            <a:ext cx="1800200" cy="828092"/>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961A8E86-4D03-4EB0-9AD2-B6D046E1AD71}"/>
              </a:ext>
            </a:extLst>
          </p:cNvPr>
          <p:cNvCxnSpPr>
            <a:cxnSpLocks/>
          </p:cNvCxnSpPr>
          <p:nvPr/>
        </p:nvCxnSpPr>
        <p:spPr>
          <a:xfrm>
            <a:off x="4795942" y="5301208"/>
            <a:ext cx="0" cy="648072"/>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ED7E1F27-247A-416F-850B-614FA377C6DC}"/>
              </a:ext>
            </a:extLst>
          </p:cNvPr>
          <p:cNvSpPr txBox="1"/>
          <p:nvPr/>
        </p:nvSpPr>
        <p:spPr>
          <a:xfrm>
            <a:off x="4795942" y="4855869"/>
            <a:ext cx="2088232" cy="461665"/>
          </a:xfrm>
          <a:prstGeom prst="rect">
            <a:avLst/>
          </a:prstGeom>
          <a:noFill/>
        </p:spPr>
        <p:txBody>
          <a:bodyPr wrap="square" rtlCol="0">
            <a:spAutoFit/>
          </a:bodyPr>
          <a:lstStyle/>
          <a:p>
            <a:r>
              <a:rPr lang="nb-NO" sz="2400" b="1" dirty="0">
                <a:solidFill>
                  <a:srgbClr val="C00000"/>
                </a:solidFill>
              </a:rPr>
              <a:t>Demand curve</a:t>
            </a:r>
          </a:p>
        </p:txBody>
      </p:sp>
      <p:sp>
        <p:nvSpPr>
          <p:cNvPr id="57" name="TextBox 56">
            <a:extLst>
              <a:ext uri="{FF2B5EF4-FFF2-40B4-BE49-F238E27FC236}">
                <a16:creationId xmlns:a16="http://schemas.microsoft.com/office/drawing/2014/main" id="{BBDD639C-05E0-42C6-92C9-B192730C6D36}"/>
              </a:ext>
            </a:extLst>
          </p:cNvPr>
          <p:cNvSpPr txBox="1"/>
          <p:nvPr/>
        </p:nvSpPr>
        <p:spPr>
          <a:xfrm>
            <a:off x="5182518" y="2603218"/>
            <a:ext cx="2088232" cy="461665"/>
          </a:xfrm>
          <a:prstGeom prst="rect">
            <a:avLst/>
          </a:prstGeom>
          <a:noFill/>
        </p:spPr>
        <p:txBody>
          <a:bodyPr wrap="square" rtlCol="0">
            <a:spAutoFit/>
          </a:bodyPr>
          <a:lstStyle/>
          <a:p>
            <a:r>
              <a:rPr lang="nb-NO" sz="2400" b="1" dirty="0"/>
              <a:t>Supply curve</a:t>
            </a:r>
          </a:p>
        </p:txBody>
      </p:sp>
      <p:sp>
        <p:nvSpPr>
          <p:cNvPr id="3" name="Oval 2">
            <a:extLst>
              <a:ext uri="{FF2B5EF4-FFF2-40B4-BE49-F238E27FC236}">
                <a16:creationId xmlns:a16="http://schemas.microsoft.com/office/drawing/2014/main" id="{9DACA12B-0CA0-40C5-8731-5C9A3AB6673A}"/>
              </a:ext>
            </a:extLst>
          </p:cNvPr>
          <p:cNvSpPr/>
          <p:nvPr/>
        </p:nvSpPr>
        <p:spPr>
          <a:xfrm>
            <a:off x="3431642" y="4632501"/>
            <a:ext cx="231449" cy="223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cxnSp>
        <p:nvCxnSpPr>
          <p:cNvPr id="5" name="Straight Connector 4">
            <a:extLst>
              <a:ext uri="{FF2B5EF4-FFF2-40B4-BE49-F238E27FC236}">
                <a16:creationId xmlns:a16="http://schemas.microsoft.com/office/drawing/2014/main" id="{777D8EB1-018C-4FB4-87A8-6A29C729BB68}"/>
              </a:ext>
            </a:extLst>
          </p:cNvPr>
          <p:cNvCxnSpPr>
            <a:stCxn id="3" idx="0"/>
          </p:cNvCxnSpPr>
          <p:nvPr/>
        </p:nvCxnSpPr>
        <p:spPr>
          <a:xfrm flipH="1">
            <a:off x="3547366" y="4632501"/>
            <a:ext cx="1" cy="1316779"/>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7A660D03-CC1C-4F82-B2B3-FC4F07693DEF}"/>
              </a:ext>
            </a:extLst>
          </p:cNvPr>
          <p:cNvSpPr txBox="1"/>
          <p:nvPr/>
        </p:nvSpPr>
        <p:spPr>
          <a:xfrm>
            <a:off x="3347864" y="5949280"/>
            <a:ext cx="3302901" cy="461665"/>
          </a:xfrm>
          <a:prstGeom prst="rect">
            <a:avLst/>
          </a:prstGeom>
          <a:noFill/>
        </p:spPr>
        <p:txBody>
          <a:bodyPr wrap="square" rtlCol="0">
            <a:spAutoFit/>
          </a:bodyPr>
          <a:lstStyle/>
          <a:p>
            <a:r>
              <a:rPr lang="nb-NO" sz="2400" b="1" dirty="0"/>
              <a:t>Q</a:t>
            </a:r>
          </a:p>
        </p:txBody>
      </p:sp>
      <p:cxnSp>
        <p:nvCxnSpPr>
          <p:cNvPr id="6" name="Straight Connector 5">
            <a:extLst>
              <a:ext uri="{FF2B5EF4-FFF2-40B4-BE49-F238E27FC236}">
                <a16:creationId xmlns:a16="http://schemas.microsoft.com/office/drawing/2014/main" id="{17217C8A-3775-4FCC-8D91-67FFBB71A2F8}"/>
              </a:ext>
            </a:extLst>
          </p:cNvPr>
          <p:cNvCxnSpPr/>
          <p:nvPr/>
        </p:nvCxnSpPr>
        <p:spPr>
          <a:xfrm flipH="1">
            <a:off x="1331640" y="3212976"/>
            <a:ext cx="1656184"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1E7CB28-413F-4B31-9419-92CB6EE199EC}"/>
              </a:ext>
            </a:extLst>
          </p:cNvPr>
          <p:cNvSpPr txBox="1"/>
          <p:nvPr/>
        </p:nvSpPr>
        <p:spPr>
          <a:xfrm>
            <a:off x="640936" y="2952757"/>
            <a:ext cx="2088232" cy="461665"/>
          </a:xfrm>
          <a:prstGeom prst="rect">
            <a:avLst/>
          </a:prstGeom>
          <a:noFill/>
        </p:spPr>
        <p:txBody>
          <a:bodyPr wrap="square" rtlCol="0">
            <a:spAutoFit/>
          </a:bodyPr>
          <a:lstStyle/>
          <a:p>
            <a:r>
              <a:rPr lang="nb-NO" sz="2400" b="1" dirty="0">
                <a:solidFill>
                  <a:srgbClr val="C00000"/>
                </a:solidFill>
              </a:rPr>
              <a:t>VLL</a:t>
            </a:r>
          </a:p>
        </p:txBody>
      </p:sp>
      <p:sp>
        <p:nvSpPr>
          <p:cNvPr id="37" name="TextBox 36">
            <a:extLst>
              <a:ext uri="{FF2B5EF4-FFF2-40B4-BE49-F238E27FC236}">
                <a16:creationId xmlns:a16="http://schemas.microsoft.com/office/drawing/2014/main" id="{42B56581-08DA-445D-B999-BDD0E2342BEF}"/>
              </a:ext>
            </a:extLst>
          </p:cNvPr>
          <p:cNvSpPr txBox="1"/>
          <p:nvPr/>
        </p:nvSpPr>
        <p:spPr>
          <a:xfrm>
            <a:off x="1447365" y="4489441"/>
            <a:ext cx="2088232" cy="461665"/>
          </a:xfrm>
          <a:prstGeom prst="rect">
            <a:avLst/>
          </a:prstGeom>
          <a:noFill/>
        </p:spPr>
        <p:txBody>
          <a:bodyPr wrap="square" rtlCol="0">
            <a:spAutoFit/>
          </a:bodyPr>
          <a:lstStyle/>
          <a:p>
            <a:r>
              <a:rPr lang="nb-NO" sz="2400" b="1" dirty="0">
                <a:solidFill>
                  <a:srgbClr val="008000"/>
                </a:solidFill>
              </a:rPr>
              <a:t>Total surplus</a:t>
            </a:r>
          </a:p>
        </p:txBody>
      </p:sp>
      <p:sp>
        <p:nvSpPr>
          <p:cNvPr id="8" name="Arrow: Right 7">
            <a:extLst>
              <a:ext uri="{FF2B5EF4-FFF2-40B4-BE49-F238E27FC236}">
                <a16:creationId xmlns:a16="http://schemas.microsoft.com/office/drawing/2014/main" id="{47CDB696-A0F5-4B0E-B189-F494567A85FA}"/>
              </a:ext>
            </a:extLst>
          </p:cNvPr>
          <p:cNvSpPr/>
          <p:nvPr/>
        </p:nvSpPr>
        <p:spPr>
          <a:xfrm rot="8423825">
            <a:off x="2462264" y="3185089"/>
            <a:ext cx="1253761" cy="328973"/>
          </a:xfrm>
          <a:prstGeom prst="rightArrow">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TextBox 8">
            <a:extLst>
              <a:ext uri="{FF2B5EF4-FFF2-40B4-BE49-F238E27FC236}">
                <a16:creationId xmlns:a16="http://schemas.microsoft.com/office/drawing/2014/main" id="{796471BF-70B4-48FA-828C-BF07097EB94A}"/>
              </a:ext>
            </a:extLst>
          </p:cNvPr>
          <p:cNvSpPr txBox="1"/>
          <p:nvPr/>
        </p:nvSpPr>
        <p:spPr>
          <a:xfrm>
            <a:off x="3331749" y="2292526"/>
            <a:ext cx="1872208" cy="646331"/>
          </a:xfrm>
          <a:prstGeom prst="rect">
            <a:avLst/>
          </a:prstGeom>
          <a:noFill/>
        </p:spPr>
        <p:txBody>
          <a:bodyPr wrap="square" rtlCol="0">
            <a:spAutoFit/>
          </a:bodyPr>
          <a:lstStyle/>
          <a:p>
            <a:r>
              <a:rPr lang="nb-NO" b="1" dirty="0">
                <a:solidFill>
                  <a:srgbClr val="008000"/>
                </a:solidFill>
              </a:rPr>
              <a:t>Area is maximized</a:t>
            </a:r>
          </a:p>
        </p:txBody>
      </p:sp>
    </p:spTree>
    <p:extLst>
      <p:ext uri="{BB962C8B-B14F-4D97-AF65-F5344CB8AC3E}">
        <p14:creationId xmlns:p14="http://schemas.microsoft.com/office/powerpoint/2010/main" val="567380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971600" y="1484784"/>
            <a:ext cx="7344816" cy="936104"/>
          </a:xfrm>
        </p:spPr>
        <p:txBody>
          <a:bodyPr/>
          <a:lstStyle/>
          <a:p>
            <a:r>
              <a:rPr lang="nb-NO" dirty="0"/>
              <a:t>Sources to inefficiencies in markets</a:t>
            </a:r>
            <a:br>
              <a:rPr lang="nb-NO" dirty="0"/>
            </a:br>
            <a:r>
              <a:rPr lang="nb-NO" dirty="0"/>
              <a:t> </a:t>
            </a:r>
          </a:p>
        </p:txBody>
      </p:sp>
      <p:sp>
        <p:nvSpPr>
          <p:cNvPr id="6" name="Text Placeholder 2">
            <a:extLst>
              <a:ext uri="{FF2B5EF4-FFF2-40B4-BE49-F238E27FC236}">
                <a16:creationId xmlns:a16="http://schemas.microsoft.com/office/drawing/2014/main" id="{8CAD8AD7-627E-4151-96EC-A196E5AE30D0}"/>
              </a:ext>
            </a:extLst>
          </p:cNvPr>
          <p:cNvSpPr txBox="1">
            <a:spLocks/>
          </p:cNvSpPr>
          <p:nvPr/>
        </p:nvSpPr>
        <p:spPr>
          <a:xfrm>
            <a:off x="755576" y="2276872"/>
            <a:ext cx="7345610" cy="3096344"/>
          </a:xfrm>
          <a:prstGeom prst="rect">
            <a:avLst/>
          </a:prstGeom>
        </p:spPr>
        <p:txBody>
          <a:bodyPr vert="horz" lIns="0" tIns="0" rIns="0" bIns="0"/>
          <a:lstStyle>
            <a:lvl1pPr marL="0" indent="0" algn="l" defTabSz="457200" rtl="0" eaLnBrk="1" latinLnBrk="0" hangingPunct="1">
              <a:spcBef>
                <a:spcPct val="20000"/>
              </a:spcBef>
              <a:buFontTx/>
              <a:buNone/>
              <a:defRPr sz="2300" kern="120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endParaRPr lang="nb-NO" sz="1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nb-NO" dirty="0"/>
              <a:t>Externalities </a:t>
            </a:r>
          </a:p>
          <a:p>
            <a:pPr marL="1085850" lvl="1" indent="-342900">
              <a:buFont typeface="Arial" panose="020B0604020202020204" pitchFamily="34" charset="0"/>
              <a:buChar char="‒"/>
            </a:pPr>
            <a:r>
              <a:rPr lang="nb-NO" sz="2000" dirty="0"/>
              <a:t>E.g. pollution</a:t>
            </a:r>
          </a:p>
          <a:p>
            <a:pPr marL="1085850" lvl="1" indent="-342900">
              <a:buFont typeface="Arial" panose="020B0604020202020204" pitchFamily="34" charset="0"/>
              <a:buChar char="‒"/>
            </a:pPr>
            <a:r>
              <a:rPr lang="nb-NO" sz="2000" dirty="0"/>
              <a:t>Solution: Put a tax on the externality</a:t>
            </a:r>
          </a:p>
          <a:p>
            <a:pPr marL="1085850" lvl="1" indent="-342900">
              <a:buFont typeface="Arial" panose="020B0604020202020204" pitchFamily="34" charset="0"/>
              <a:buChar char="‒"/>
            </a:pPr>
            <a:endParaRPr lang="nb-NO" sz="1000" dirty="0"/>
          </a:p>
          <a:p>
            <a:pPr marL="342900" indent="-342900">
              <a:buFont typeface="Arial" panose="020B0604020202020204" pitchFamily="34" charset="0"/>
              <a:buChar char="●"/>
            </a:pPr>
            <a:r>
              <a:rPr lang="nb-NO" dirty="0"/>
              <a:t>Market power</a:t>
            </a:r>
          </a:p>
          <a:p>
            <a:pPr marL="342900" indent="-342900">
              <a:buFont typeface="Arial" panose="020B0604020202020204" pitchFamily="34" charset="0"/>
              <a:buChar char="●"/>
            </a:pPr>
            <a:endParaRPr lang="nb-NO" sz="1000" dirty="0"/>
          </a:p>
          <a:p>
            <a:pPr marL="342900" indent="-342900">
              <a:buFont typeface="Arial" panose="020B0604020202020204" pitchFamily="34" charset="0"/>
              <a:buChar char="●"/>
            </a:pPr>
            <a:r>
              <a:rPr lang="nb-NO" dirty="0"/>
              <a:t>Missing markets</a:t>
            </a:r>
          </a:p>
          <a:p>
            <a:pPr marL="342900" indent="-342900">
              <a:buFont typeface="Arial" panose="020B0604020202020204" pitchFamily="34" charset="0"/>
              <a:buChar char="●"/>
            </a:pPr>
            <a:endParaRPr lang="nb-NO" sz="1000" dirty="0"/>
          </a:p>
          <a:p>
            <a:pPr marL="342900" indent="-342900">
              <a:buFont typeface="Arial" panose="020B0604020202020204" pitchFamily="34" charset="0"/>
              <a:buChar char="●"/>
            </a:pPr>
            <a:r>
              <a:rPr lang="nb-NO" dirty="0"/>
              <a:t>Public goods</a:t>
            </a:r>
          </a:p>
          <a:p>
            <a:pPr marL="342900" indent="-342900">
              <a:buFont typeface="Arial" panose="020B0604020202020204" pitchFamily="34" charset="0"/>
              <a:buChar char="●"/>
            </a:pPr>
            <a:endParaRPr lang="nb-NO" sz="1000" dirty="0"/>
          </a:p>
          <a:p>
            <a:pPr marL="342900" indent="-342900">
              <a:buFont typeface="Arial" panose="020B0604020202020204" pitchFamily="34" charset="0"/>
              <a:buChar char="●"/>
            </a:pPr>
            <a:r>
              <a:rPr lang="nb-NO" dirty="0"/>
              <a:t>Bounded rationality</a:t>
            </a:r>
          </a:p>
          <a:p>
            <a:pPr lvl="1" indent="0">
              <a:buNone/>
            </a:pPr>
            <a:endParaRPr lang="nb-NO" dirty="0">
              <a:latin typeface="Arial" panose="020B0604020202020204" pitchFamily="34" charset="0"/>
              <a:cs typeface="Arial" panose="020B0604020202020204" pitchFamily="34" charset="0"/>
            </a:endParaRPr>
          </a:p>
          <a:p>
            <a:pPr marL="808038" lvl="1" indent="-360363">
              <a:buFont typeface="Arial" panose="020B0604020202020204" pitchFamily="34" charset="0"/>
              <a:buChar char="‒"/>
            </a:pPr>
            <a:endParaRPr lang="nb-NO" sz="2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2339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971600" y="1484784"/>
            <a:ext cx="7344816" cy="936104"/>
          </a:xfrm>
        </p:spPr>
        <p:txBody>
          <a:bodyPr/>
          <a:lstStyle/>
          <a:p>
            <a:r>
              <a:rPr lang="nb-NO" dirty="0"/>
              <a:t>Congestion management</a:t>
            </a:r>
            <a:br>
              <a:rPr lang="nb-NO" dirty="0"/>
            </a:br>
            <a:r>
              <a:rPr lang="nb-NO" dirty="0"/>
              <a:t> </a:t>
            </a:r>
          </a:p>
        </p:txBody>
      </p:sp>
      <p:sp>
        <p:nvSpPr>
          <p:cNvPr id="6" name="Text Placeholder 2">
            <a:extLst>
              <a:ext uri="{FF2B5EF4-FFF2-40B4-BE49-F238E27FC236}">
                <a16:creationId xmlns:a16="http://schemas.microsoft.com/office/drawing/2014/main" id="{8CAD8AD7-627E-4151-96EC-A196E5AE30D0}"/>
              </a:ext>
            </a:extLst>
          </p:cNvPr>
          <p:cNvSpPr txBox="1">
            <a:spLocks/>
          </p:cNvSpPr>
          <p:nvPr/>
        </p:nvSpPr>
        <p:spPr>
          <a:xfrm>
            <a:off x="755576" y="2276872"/>
            <a:ext cx="7345610" cy="3096344"/>
          </a:xfrm>
          <a:prstGeom prst="rect">
            <a:avLst/>
          </a:prstGeom>
        </p:spPr>
        <p:txBody>
          <a:bodyPr vert="horz" lIns="0" tIns="0" rIns="0" bIns="0"/>
          <a:lstStyle>
            <a:lvl1pPr marL="0" indent="0" algn="l" defTabSz="457200" rtl="0" eaLnBrk="1" latinLnBrk="0" hangingPunct="1">
              <a:spcBef>
                <a:spcPct val="20000"/>
              </a:spcBef>
              <a:buFontTx/>
              <a:buNone/>
              <a:defRPr sz="2300" kern="120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endParaRPr lang="nb-NO"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Problem:                                                                    Calculated power flow from market clearing could be higher than capacity of transmission grid  </a:t>
            </a:r>
          </a:p>
          <a:p>
            <a:pPr marL="457200" indent="-457200">
              <a:buFont typeface="Arial" panose="020B0604020202020204" pitchFamily="34" charset="0"/>
              <a:buChar char="●"/>
            </a:pPr>
            <a:endParaRPr lang="nb-NO"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Solution methods:</a:t>
            </a:r>
          </a:p>
          <a:p>
            <a:pPr marL="1200150" lvl="1"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TSO redispatch (e.g. within Germany)</a:t>
            </a:r>
          </a:p>
          <a:p>
            <a:pPr marL="1200150" lvl="1"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Price areas (within Nordic region)</a:t>
            </a:r>
          </a:p>
          <a:p>
            <a:pPr marL="1200150" lvl="1"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TSO special regulation (within price areas)  </a:t>
            </a:r>
          </a:p>
          <a:p>
            <a:pPr lvl="1" indent="0">
              <a:buNone/>
            </a:pPr>
            <a:endParaRPr lang="nb-NO" dirty="0">
              <a:latin typeface="Arial" panose="020B0604020202020204" pitchFamily="34" charset="0"/>
              <a:cs typeface="Arial" panose="020B0604020202020204" pitchFamily="34" charset="0"/>
            </a:endParaRPr>
          </a:p>
          <a:p>
            <a:pPr marL="808038" lvl="1" indent="-360363">
              <a:buFont typeface="Arial" panose="020B0604020202020204" pitchFamily="34" charset="0"/>
              <a:buChar char="‒"/>
            </a:pPr>
            <a:endParaRPr lang="nb-NO" sz="2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2964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971600" y="1484784"/>
            <a:ext cx="7344816" cy="936104"/>
          </a:xfrm>
        </p:spPr>
        <p:txBody>
          <a:bodyPr/>
          <a:lstStyle/>
          <a:p>
            <a:r>
              <a:rPr lang="nb-NO" dirty="0"/>
              <a:t>Electricity markets and products   </a:t>
            </a:r>
          </a:p>
        </p:txBody>
      </p:sp>
      <p:sp>
        <p:nvSpPr>
          <p:cNvPr id="6" name="Text Placeholder 2">
            <a:extLst>
              <a:ext uri="{FF2B5EF4-FFF2-40B4-BE49-F238E27FC236}">
                <a16:creationId xmlns:a16="http://schemas.microsoft.com/office/drawing/2014/main" id="{8CAD8AD7-627E-4151-96EC-A196E5AE30D0}"/>
              </a:ext>
            </a:extLst>
          </p:cNvPr>
          <p:cNvSpPr txBox="1">
            <a:spLocks/>
          </p:cNvSpPr>
          <p:nvPr/>
        </p:nvSpPr>
        <p:spPr>
          <a:xfrm>
            <a:off x="755576" y="2276872"/>
            <a:ext cx="7345610" cy="3096344"/>
          </a:xfrm>
          <a:prstGeom prst="rect">
            <a:avLst/>
          </a:prstGeom>
        </p:spPr>
        <p:txBody>
          <a:bodyPr vert="horz" lIns="0" tIns="0" rIns="0" bIns="0"/>
          <a:lstStyle>
            <a:lvl1pPr marL="0" indent="0" algn="l" defTabSz="457200" rtl="0" eaLnBrk="1" latinLnBrk="0" hangingPunct="1">
              <a:spcBef>
                <a:spcPct val="20000"/>
              </a:spcBef>
              <a:buFontTx/>
              <a:buNone/>
              <a:defRPr sz="2300" kern="120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endParaRPr lang="nb-NO"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Day-ahead						</a:t>
            </a: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Intraday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Ancillary services (operated by TSOs)		</a:t>
            </a:r>
          </a:p>
          <a:p>
            <a:pPr marL="1200150" lvl="1" indent="-457200">
              <a:buFont typeface="Arial" panose="020B0604020202020204" pitchFamily="34" charset="0"/>
              <a:buChar char="‒"/>
            </a:pPr>
            <a:r>
              <a:rPr lang="nb-NO" sz="2000" dirty="0">
                <a:latin typeface="Arial" panose="020B0604020202020204" pitchFamily="34" charset="0"/>
                <a:cs typeface="Arial" panose="020B0604020202020204" pitchFamily="34" charset="0"/>
              </a:rPr>
              <a:t>Activated energy ("balancing markets")</a:t>
            </a:r>
          </a:p>
          <a:p>
            <a:pPr marL="1200150" lvl="1" indent="-457200">
              <a:buFont typeface="Arial" panose="020B0604020202020204" pitchFamily="34" charset="0"/>
              <a:buChar char="‒"/>
            </a:pPr>
            <a:r>
              <a:rPr lang="nb-NO" sz="2000" dirty="0">
                <a:latin typeface="Arial" panose="020B0604020202020204" pitchFamily="34" charset="0"/>
                <a:cs typeface="Arial" panose="020B0604020202020204" pitchFamily="34" charset="0"/>
              </a:rPr>
              <a:t>Reserve capacity  </a:t>
            </a:r>
          </a:p>
          <a:p>
            <a:pPr marL="1200150" lvl="1" indent="-457200">
              <a:buFont typeface="Arial" panose="020B0604020202020204" pitchFamily="34" charset="0"/>
              <a:buChar char="‒"/>
            </a:pPr>
            <a:r>
              <a:rPr lang="nb-NO" sz="2000" dirty="0">
                <a:latin typeface="Arial" panose="020B0604020202020204" pitchFamily="34" charset="0"/>
                <a:cs typeface="Arial" panose="020B0604020202020204" pitchFamily="34" charset="0"/>
              </a:rPr>
              <a:t>FCR, FRR, RR; up and down</a:t>
            </a: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Financial markets</a:t>
            </a:r>
            <a:r>
              <a:rPr lang="nb-NO" sz="1800" dirty="0">
                <a:latin typeface="Arial" panose="020B0604020202020204" pitchFamily="34" charset="0"/>
                <a:cs typeface="Arial" panose="020B0604020202020204" pitchFamily="34" charset="0"/>
              </a:rPr>
              <a:t>	</a:t>
            </a:r>
          </a:p>
          <a:p>
            <a:pPr marL="457200" indent="-457200">
              <a:buFont typeface="Arial" panose="020B0604020202020204" pitchFamily="34" charset="0"/>
              <a:buChar char="●"/>
            </a:pPr>
            <a:endParaRPr lang="nb-NO" sz="1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nb-NO" sz="1800" dirty="0">
                <a:solidFill>
                  <a:srgbClr val="C00000"/>
                </a:solidFill>
                <a:latin typeface="Arial" panose="020B0604020202020204" pitchFamily="34" charset="0"/>
                <a:cs typeface="Arial" panose="020B0604020202020204" pitchFamily="34" charset="0"/>
              </a:rPr>
              <a:t>Note: Physical markets are (mostly) set up to handle forecast errors and deviations from day-ahead to the actual opeation!</a:t>
            </a:r>
          </a:p>
          <a:p>
            <a:endParaRPr lang="nb-NO" sz="1800" dirty="0">
              <a:latin typeface="Arial" panose="020B0604020202020204" pitchFamily="34" charset="0"/>
              <a:cs typeface="Arial" panose="020B0604020202020204" pitchFamily="34" charset="0"/>
            </a:endParaRPr>
          </a:p>
          <a:p>
            <a:pPr marL="1200150" lvl="1" indent="-457200">
              <a:buFont typeface="Arial" panose="020B0604020202020204" pitchFamily="34" charset="0"/>
              <a:buChar char="‒"/>
            </a:pPr>
            <a:endParaRPr lang="nb-NO" dirty="0">
              <a:latin typeface="Arial" panose="020B0604020202020204" pitchFamily="34" charset="0"/>
              <a:cs typeface="Arial" panose="020B0604020202020204" pitchFamily="34" charset="0"/>
            </a:endParaRPr>
          </a:p>
          <a:p>
            <a:r>
              <a:rPr lang="nb-NO" sz="2300" dirty="0">
                <a:latin typeface="Arial" panose="020B0604020202020204" pitchFamily="34" charset="0"/>
                <a:cs typeface="Arial" panose="020B0604020202020204" pitchFamily="34" charset="0"/>
              </a:rPr>
              <a:t>				</a:t>
            </a:r>
            <a:endParaRPr lang="nb-NO" sz="1100" dirty="0">
              <a:latin typeface="Arial" panose="020B0604020202020204" pitchFamily="34" charset="0"/>
              <a:cs typeface="Arial" panose="020B0604020202020204" pitchFamily="34" charset="0"/>
            </a:endParaRPr>
          </a:p>
          <a:p>
            <a:pPr marL="808038" lvl="1" indent="-360363">
              <a:buFont typeface="Arial" panose="020B0604020202020204" pitchFamily="34" charset="0"/>
              <a:buChar char="‒"/>
            </a:pPr>
            <a:endParaRPr lang="nb-NO" sz="2300" dirty="0">
              <a:latin typeface="Arial" panose="020B0604020202020204" pitchFamily="34" charset="0"/>
              <a:cs typeface="Arial" panose="020B0604020202020204" pitchFamily="34" charset="0"/>
            </a:endParaRPr>
          </a:p>
        </p:txBody>
      </p:sp>
      <p:sp>
        <p:nvSpPr>
          <p:cNvPr id="3" name="Right Brace 2">
            <a:extLst>
              <a:ext uri="{FF2B5EF4-FFF2-40B4-BE49-F238E27FC236}">
                <a16:creationId xmlns:a16="http://schemas.microsoft.com/office/drawing/2014/main" id="{4CB3434A-1EB7-480C-8D17-04F7F05D8AE6}"/>
              </a:ext>
            </a:extLst>
          </p:cNvPr>
          <p:cNvSpPr/>
          <p:nvPr/>
        </p:nvSpPr>
        <p:spPr>
          <a:xfrm>
            <a:off x="2843808" y="2780928"/>
            <a:ext cx="360040" cy="64807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p>
        </p:txBody>
      </p:sp>
      <p:sp>
        <p:nvSpPr>
          <p:cNvPr id="4" name="TextBox 3">
            <a:extLst>
              <a:ext uri="{FF2B5EF4-FFF2-40B4-BE49-F238E27FC236}">
                <a16:creationId xmlns:a16="http://schemas.microsoft.com/office/drawing/2014/main" id="{9104D95E-C0E7-43E7-9412-4FDC831A4571}"/>
              </a:ext>
            </a:extLst>
          </p:cNvPr>
          <p:cNvSpPr txBox="1"/>
          <p:nvPr/>
        </p:nvSpPr>
        <p:spPr>
          <a:xfrm>
            <a:off x="3276252" y="2681590"/>
            <a:ext cx="4032052" cy="800219"/>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Operated by power exchanges (e.g. Nord Pool)</a:t>
            </a:r>
          </a:p>
        </p:txBody>
      </p:sp>
    </p:spTree>
    <p:extLst>
      <p:ext uri="{BB962C8B-B14F-4D97-AF65-F5344CB8AC3E}">
        <p14:creationId xmlns:p14="http://schemas.microsoft.com/office/powerpoint/2010/main" val="401622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1000666" y="1340768"/>
            <a:ext cx="7344816" cy="936104"/>
          </a:xfrm>
        </p:spPr>
        <p:txBody>
          <a:bodyPr/>
          <a:lstStyle/>
          <a:p>
            <a:r>
              <a:rPr lang="nb-NO" dirty="0"/>
              <a:t>Norwegian hydropower</a:t>
            </a:r>
            <a:br>
              <a:rPr lang="nb-NO" dirty="0"/>
            </a:br>
            <a:r>
              <a:rPr lang="nb-NO" dirty="0"/>
              <a:t> </a:t>
            </a:r>
          </a:p>
        </p:txBody>
      </p:sp>
      <p:sp>
        <p:nvSpPr>
          <p:cNvPr id="6" name="Text Placeholder 2">
            <a:extLst>
              <a:ext uri="{FF2B5EF4-FFF2-40B4-BE49-F238E27FC236}">
                <a16:creationId xmlns:a16="http://schemas.microsoft.com/office/drawing/2014/main" id="{8CAD8AD7-627E-4151-96EC-A196E5AE30D0}"/>
              </a:ext>
            </a:extLst>
          </p:cNvPr>
          <p:cNvSpPr txBox="1">
            <a:spLocks/>
          </p:cNvSpPr>
          <p:nvPr/>
        </p:nvSpPr>
        <p:spPr>
          <a:xfrm>
            <a:off x="755576" y="2060848"/>
            <a:ext cx="7345610" cy="3096344"/>
          </a:xfrm>
          <a:prstGeom prst="rect">
            <a:avLst/>
          </a:prstGeom>
        </p:spPr>
        <p:txBody>
          <a:bodyPr vert="horz" lIns="0" tIns="0" rIns="0" bIns="0"/>
          <a:lstStyle>
            <a:lvl1pPr marL="0" indent="0" algn="l" defTabSz="457200" rtl="0" eaLnBrk="1" latinLnBrk="0" hangingPunct="1">
              <a:spcBef>
                <a:spcPct val="20000"/>
              </a:spcBef>
              <a:buFontTx/>
              <a:buNone/>
              <a:defRPr sz="2300" kern="120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About 98 % of electricity generation in Norway</a:t>
            </a: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Highly flexible</a:t>
            </a: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Reservoir capacity</a:t>
            </a:r>
          </a:p>
          <a:p>
            <a:pPr marL="1200150" lvl="1"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About 85 TWh, i.e. 2/3 of annual consumption  </a:t>
            </a:r>
          </a:p>
          <a:p>
            <a:pPr marL="1200150" lvl="1"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More than needed for balancing of RES in Europe (limitation is MW capacity)  </a:t>
            </a: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Year-to-year variation in inflows to reservoirs  </a:t>
            </a: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Stochastic optimizaiton is balance between i.a.: </a:t>
            </a:r>
          </a:p>
          <a:p>
            <a:pPr marL="1200150" lvl="1"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Head of water in reservoirs (efficiency)</a:t>
            </a:r>
          </a:p>
          <a:p>
            <a:pPr marL="1200150" lvl="1"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Save water to high-price periods (e.g. winter)</a:t>
            </a:r>
          </a:p>
          <a:p>
            <a:pPr marL="1200150" lvl="1"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Avoid spillage from reservoirs (before winter)</a:t>
            </a:r>
          </a:p>
          <a:p>
            <a:endParaRPr lang="nb-NO" sz="2300" dirty="0">
              <a:latin typeface="Arial" panose="020B0604020202020204" pitchFamily="34" charset="0"/>
              <a:cs typeface="Arial" panose="020B0604020202020204" pitchFamily="34" charset="0"/>
            </a:endParaRPr>
          </a:p>
          <a:p>
            <a:pPr lvl="1" indent="0">
              <a:buNone/>
            </a:pPr>
            <a:endParaRPr lang="nb-NO" dirty="0">
              <a:latin typeface="Arial" panose="020B0604020202020204" pitchFamily="34" charset="0"/>
              <a:cs typeface="Arial" panose="020B0604020202020204" pitchFamily="34" charset="0"/>
            </a:endParaRPr>
          </a:p>
          <a:p>
            <a:pPr marL="808038" lvl="1" indent="-360363">
              <a:buFont typeface="Arial" panose="020B0604020202020204" pitchFamily="34" charset="0"/>
              <a:buChar char="‒"/>
            </a:pPr>
            <a:endParaRPr lang="nb-NO" sz="2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7957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EEA60E-C006-4CAB-A1B7-4A6BFBF1117A}"/>
              </a:ext>
            </a:extLst>
          </p:cNvPr>
          <p:cNvPicPr>
            <a:picLocks noChangeAspect="1"/>
          </p:cNvPicPr>
          <p:nvPr/>
        </p:nvPicPr>
        <p:blipFill>
          <a:blip r:embed="rId2"/>
          <a:stretch>
            <a:fillRect/>
          </a:stretch>
        </p:blipFill>
        <p:spPr>
          <a:xfrm>
            <a:off x="1115616" y="1993521"/>
            <a:ext cx="5976664" cy="3984442"/>
          </a:xfrm>
          <a:prstGeom prst="rect">
            <a:avLst/>
          </a:prstGeom>
        </p:spPr>
      </p:pic>
      <p:sp>
        <p:nvSpPr>
          <p:cNvPr id="7" name="Title 1">
            <a:extLst>
              <a:ext uri="{FF2B5EF4-FFF2-40B4-BE49-F238E27FC236}">
                <a16:creationId xmlns:a16="http://schemas.microsoft.com/office/drawing/2014/main" id="{72E0562C-2DB1-4736-8B39-51CB683135E8}"/>
              </a:ext>
            </a:extLst>
          </p:cNvPr>
          <p:cNvSpPr txBox="1">
            <a:spLocks/>
          </p:cNvSpPr>
          <p:nvPr/>
        </p:nvSpPr>
        <p:spPr>
          <a:xfrm>
            <a:off x="1187624" y="6004537"/>
            <a:ext cx="4680520" cy="376791"/>
          </a:xfrm>
          <a:prstGeom prst="rect">
            <a:avLst/>
          </a:prstGeom>
        </p:spPr>
        <p:txBody>
          <a:bodyPr wrap="square" lIns="0" tIns="0" rIns="0" bIns="0" anchor="t" anchorCtr="0">
            <a:noAutofit/>
          </a:bodyPr>
          <a:lstStyle>
            <a:lvl1pPr algn="l" defTabSz="457200" rtl="0" eaLnBrk="1" latinLnBrk="0" hangingPunct="1">
              <a:spcBef>
                <a:spcPct val="0"/>
              </a:spcBef>
              <a:buNone/>
              <a:defRPr sz="3000" b="1" i="0" kern="1200" cap="none">
                <a:solidFill>
                  <a:schemeClr val="tx1"/>
                </a:solidFill>
                <a:latin typeface="Arial"/>
                <a:ea typeface="+mj-ea"/>
                <a:cs typeface="+mj-cs"/>
              </a:defRPr>
            </a:lvl1pPr>
          </a:lstStyle>
          <a:p>
            <a:r>
              <a:rPr lang="nb-NO" sz="1600" b="0" i="1" dirty="0"/>
              <a:t>Source: NVE</a:t>
            </a:r>
          </a:p>
        </p:txBody>
      </p:sp>
      <p:sp>
        <p:nvSpPr>
          <p:cNvPr id="8" name="Title 7">
            <a:extLst>
              <a:ext uri="{FF2B5EF4-FFF2-40B4-BE49-F238E27FC236}">
                <a16:creationId xmlns:a16="http://schemas.microsoft.com/office/drawing/2014/main" id="{8E93F626-824E-4438-B814-CB1F37CCBA8B}"/>
              </a:ext>
            </a:extLst>
          </p:cNvPr>
          <p:cNvSpPr>
            <a:spLocks noGrp="1"/>
          </p:cNvSpPr>
          <p:nvPr>
            <p:ph type="title"/>
          </p:nvPr>
        </p:nvSpPr>
        <p:spPr>
          <a:xfrm>
            <a:off x="1187624" y="1311432"/>
            <a:ext cx="7344816" cy="936104"/>
          </a:xfrm>
        </p:spPr>
        <p:txBody>
          <a:bodyPr/>
          <a:lstStyle/>
          <a:p>
            <a:r>
              <a:rPr lang="nb-NO" dirty="0"/>
              <a:t>Reservoir levels, whole Norway</a:t>
            </a:r>
          </a:p>
        </p:txBody>
      </p:sp>
    </p:spTree>
    <p:extLst>
      <p:ext uri="{BB962C8B-B14F-4D97-AF65-F5344CB8AC3E}">
        <p14:creationId xmlns:p14="http://schemas.microsoft.com/office/powerpoint/2010/main" val="2746632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1187624" y="3212976"/>
            <a:ext cx="7344816" cy="936104"/>
          </a:xfrm>
        </p:spPr>
        <p:txBody>
          <a:bodyPr/>
          <a:lstStyle/>
          <a:p>
            <a:pPr marL="447675" indent="-447675"/>
            <a:br>
              <a:rPr lang="nb-NO" dirty="0"/>
            </a:br>
            <a:r>
              <a:rPr lang="nb-NO" dirty="0"/>
              <a:t>3. Europe: Decarbonization and internal market</a:t>
            </a:r>
          </a:p>
        </p:txBody>
      </p:sp>
    </p:spTree>
    <p:extLst>
      <p:ext uri="{BB962C8B-B14F-4D97-AF65-F5344CB8AC3E}">
        <p14:creationId xmlns:p14="http://schemas.microsoft.com/office/powerpoint/2010/main" val="636890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2E0562C-2DB1-4736-8B39-51CB683135E8}"/>
              </a:ext>
            </a:extLst>
          </p:cNvPr>
          <p:cNvSpPr txBox="1">
            <a:spLocks/>
          </p:cNvSpPr>
          <p:nvPr/>
        </p:nvSpPr>
        <p:spPr>
          <a:xfrm>
            <a:off x="7020272" y="188640"/>
            <a:ext cx="1080120" cy="376791"/>
          </a:xfrm>
          <a:prstGeom prst="rect">
            <a:avLst/>
          </a:prstGeom>
        </p:spPr>
        <p:txBody>
          <a:bodyPr wrap="square" lIns="0" tIns="0" rIns="0" bIns="0" anchor="t" anchorCtr="0">
            <a:noAutofit/>
          </a:bodyPr>
          <a:lstStyle>
            <a:lvl1pPr algn="l" defTabSz="457200" rtl="0" eaLnBrk="1" latinLnBrk="0" hangingPunct="1">
              <a:spcBef>
                <a:spcPct val="0"/>
              </a:spcBef>
              <a:buNone/>
              <a:defRPr sz="3000" b="1" i="0" kern="1200" cap="none">
                <a:solidFill>
                  <a:schemeClr val="tx1"/>
                </a:solidFill>
                <a:latin typeface="Arial"/>
                <a:ea typeface="+mj-ea"/>
                <a:cs typeface="+mj-cs"/>
              </a:defRPr>
            </a:lvl1pPr>
          </a:lstStyle>
          <a:p>
            <a:r>
              <a:rPr lang="nb-NO" sz="1600" b="0" i="1" dirty="0"/>
              <a:t>Source:</a:t>
            </a:r>
          </a:p>
        </p:txBody>
      </p:sp>
      <p:pic>
        <p:nvPicPr>
          <p:cNvPr id="2" name="Picture 1">
            <a:extLst>
              <a:ext uri="{FF2B5EF4-FFF2-40B4-BE49-F238E27FC236}">
                <a16:creationId xmlns:a16="http://schemas.microsoft.com/office/drawing/2014/main" id="{27472E61-A96B-4267-A03C-B7DDC66BA8EB}"/>
              </a:ext>
            </a:extLst>
          </p:cNvPr>
          <p:cNvPicPr>
            <a:picLocks noChangeAspect="1"/>
          </p:cNvPicPr>
          <p:nvPr/>
        </p:nvPicPr>
        <p:blipFill>
          <a:blip r:embed="rId2"/>
          <a:stretch>
            <a:fillRect/>
          </a:stretch>
        </p:blipFill>
        <p:spPr>
          <a:xfrm>
            <a:off x="539552" y="1448384"/>
            <a:ext cx="7560840" cy="4932927"/>
          </a:xfrm>
          <a:prstGeom prst="rect">
            <a:avLst/>
          </a:prstGeom>
        </p:spPr>
      </p:pic>
      <p:sp>
        <p:nvSpPr>
          <p:cNvPr id="8" name="Title 7">
            <a:extLst>
              <a:ext uri="{FF2B5EF4-FFF2-40B4-BE49-F238E27FC236}">
                <a16:creationId xmlns:a16="http://schemas.microsoft.com/office/drawing/2014/main" id="{8E93F626-824E-4438-B814-CB1F37CCBA8B}"/>
              </a:ext>
            </a:extLst>
          </p:cNvPr>
          <p:cNvSpPr>
            <a:spLocks noGrp="1"/>
          </p:cNvSpPr>
          <p:nvPr>
            <p:ph type="title"/>
          </p:nvPr>
        </p:nvSpPr>
        <p:spPr>
          <a:xfrm>
            <a:off x="2555776" y="1448384"/>
            <a:ext cx="6350696" cy="936104"/>
          </a:xfrm>
        </p:spPr>
        <p:txBody>
          <a:bodyPr/>
          <a:lstStyle/>
          <a:p>
            <a:r>
              <a:rPr lang="nb-NO" dirty="0"/>
              <a:t>Power generation in EU 28</a:t>
            </a:r>
          </a:p>
        </p:txBody>
      </p:sp>
      <p:pic>
        <p:nvPicPr>
          <p:cNvPr id="3" name="Picture 2">
            <a:extLst>
              <a:ext uri="{FF2B5EF4-FFF2-40B4-BE49-F238E27FC236}">
                <a16:creationId xmlns:a16="http://schemas.microsoft.com/office/drawing/2014/main" id="{6E03A14C-B6A9-4CD7-90A9-0D5D3BD934C4}"/>
              </a:ext>
            </a:extLst>
          </p:cNvPr>
          <p:cNvPicPr>
            <a:picLocks noChangeAspect="1"/>
          </p:cNvPicPr>
          <p:nvPr/>
        </p:nvPicPr>
        <p:blipFill>
          <a:blip r:embed="rId3"/>
          <a:stretch>
            <a:fillRect/>
          </a:stretch>
        </p:blipFill>
        <p:spPr>
          <a:xfrm>
            <a:off x="6966731" y="464684"/>
            <a:ext cx="2051298" cy="464559"/>
          </a:xfrm>
          <a:prstGeom prst="rect">
            <a:avLst/>
          </a:prstGeom>
        </p:spPr>
      </p:pic>
      <p:sp>
        <p:nvSpPr>
          <p:cNvPr id="4" name="TextBox 3">
            <a:extLst>
              <a:ext uri="{FF2B5EF4-FFF2-40B4-BE49-F238E27FC236}">
                <a16:creationId xmlns:a16="http://schemas.microsoft.com/office/drawing/2014/main" id="{98E76B0C-49B5-4716-BE14-89AB0EABF883}"/>
              </a:ext>
            </a:extLst>
          </p:cNvPr>
          <p:cNvSpPr txBox="1"/>
          <p:nvPr/>
        </p:nvSpPr>
        <p:spPr>
          <a:xfrm>
            <a:off x="3491880" y="4198233"/>
            <a:ext cx="2016224" cy="369332"/>
          </a:xfrm>
          <a:prstGeom prst="rect">
            <a:avLst/>
          </a:prstGeom>
          <a:noFill/>
        </p:spPr>
        <p:txBody>
          <a:bodyPr wrap="square" rtlCol="0">
            <a:spAutoFit/>
          </a:bodyPr>
          <a:lstStyle/>
          <a:p>
            <a:r>
              <a:rPr lang="nb-NO" dirty="0">
                <a:solidFill>
                  <a:schemeClr val="bg1"/>
                </a:solidFill>
              </a:rPr>
              <a:t>"Dash for gas"</a:t>
            </a:r>
          </a:p>
        </p:txBody>
      </p:sp>
      <p:sp>
        <p:nvSpPr>
          <p:cNvPr id="5" name="TextBox 4">
            <a:extLst>
              <a:ext uri="{FF2B5EF4-FFF2-40B4-BE49-F238E27FC236}">
                <a16:creationId xmlns:a16="http://schemas.microsoft.com/office/drawing/2014/main" id="{DA223A74-F303-4BBA-A2D6-1BAE5970E040}"/>
              </a:ext>
            </a:extLst>
          </p:cNvPr>
          <p:cNvSpPr txBox="1"/>
          <p:nvPr/>
        </p:nvSpPr>
        <p:spPr>
          <a:xfrm>
            <a:off x="5602030" y="2194510"/>
            <a:ext cx="2394731" cy="369332"/>
          </a:xfrm>
          <a:prstGeom prst="rect">
            <a:avLst/>
          </a:prstGeom>
          <a:noFill/>
        </p:spPr>
        <p:txBody>
          <a:bodyPr wrap="square" rtlCol="0">
            <a:spAutoFit/>
          </a:bodyPr>
          <a:lstStyle/>
          <a:p>
            <a:r>
              <a:rPr lang="nb-NO" dirty="0"/>
              <a:t>"Energiewende" </a:t>
            </a:r>
          </a:p>
        </p:txBody>
      </p:sp>
    </p:spTree>
    <p:extLst>
      <p:ext uri="{BB962C8B-B14F-4D97-AF65-F5344CB8AC3E}">
        <p14:creationId xmlns:p14="http://schemas.microsoft.com/office/powerpoint/2010/main" val="1359213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1000666" y="1484784"/>
            <a:ext cx="7344816" cy="936104"/>
          </a:xfrm>
        </p:spPr>
        <p:txBody>
          <a:bodyPr/>
          <a:lstStyle/>
          <a:p>
            <a:r>
              <a:rPr lang="nb-NO" dirty="0"/>
              <a:t>Policy instruments and tecnology costs</a:t>
            </a:r>
          </a:p>
        </p:txBody>
      </p:sp>
      <p:sp>
        <p:nvSpPr>
          <p:cNvPr id="6" name="Text Placeholder 2">
            <a:extLst>
              <a:ext uri="{FF2B5EF4-FFF2-40B4-BE49-F238E27FC236}">
                <a16:creationId xmlns:a16="http://schemas.microsoft.com/office/drawing/2014/main" id="{8CAD8AD7-627E-4151-96EC-A196E5AE30D0}"/>
              </a:ext>
            </a:extLst>
          </p:cNvPr>
          <p:cNvSpPr txBox="1">
            <a:spLocks/>
          </p:cNvSpPr>
          <p:nvPr/>
        </p:nvSpPr>
        <p:spPr>
          <a:xfrm>
            <a:off x="755576" y="2060848"/>
            <a:ext cx="7345610" cy="3096344"/>
          </a:xfrm>
          <a:prstGeom prst="rect">
            <a:avLst/>
          </a:prstGeom>
        </p:spPr>
        <p:txBody>
          <a:bodyPr vert="horz" lIns="0" tIns="0" rIns="0" bIns="0"/>
          <a:lstStyle>
            <a:lvl1pPr marL="0" indent="0" algn="l" defTabSz="457200" rtl="0" eaLnBrk="1" latinLnBrk="0" hangingPunct="1">
              <a:spcBef>
                <a:spcPct val="20000"/>
              </a:spcBef>
              <a:buFontTx/>
              <a:buNone/>
              <a:defRPr sz="2300" kern="120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endParaRPr lang="nb-NO"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Policy</a:t>
            </a:r>
          </a:p>
          <a:p>
            <a:pPr marL="1200150" lvl="1" indent="-457200">
              <a:buFont typeface="Arial" panose="020B0604020202020204" pitchFamily="34" charset="0"/>
              <a:buChar char="‒"/>
            </a:pPr>
            <a:r>
              <a:rPr lang="nb-NO" sz="2000" dirty="0">
                <a:latin typeface="Arial" panose="020B0604020202020204" pitchFamily="34" charset="0"/>
                <a:cs typeface="Arial" panose="020B0604020202020204" pitchFamily="34" charset="0"/>
              </a:rPr>
              <a:t>Support for renewables</a:t>
            </a:r>
          </a:p>
          <a:p>
            <a:pPr marL="1200150" lvl="1" indent="-457200">
              <a:buFont typeface="Arial" panose="020B0604020202020204" pitchFamily="34" charset="0"/>
              <a:buChar char="‒"/>
            </a:pPr>
            <a:r>
              <a:rPr lang="nb-NO" sz="2000" dirty="0">
                <a:latin typeface="Arial" panose="020B0604020202020204" pitchFamily="34" charset="0"/>
                <a:cs typeface="Arial" panose="020B0604020202020204" pitchFamily="34" charset="0"/>
              </a:rPr>
              <a:t>Emission permit market</a:t>
            </a:r>
          </a:p>
          <a:p>
            <a:pPr marL="1200150" lvl="1" indent="-457200">
              <a:buFont typeface="Arial" panose="020B0604020202020204" pitchFamily="34" charset="0"/>
              <a:buChar char="‒"/>
            </a:pPr>
            <a:r>
              <a:rPr lang="nb-NO" sz="2000" dirty="0">
                <a:latin typeface="Arial" panose="020B0604020202020204" pitchFamily="34" charset="0"/>
                <a:cs typeface="Arial" panose="020B0604020202020204" pitchFamily="34" charset="0"/>
              </a:rPr>
              <a:t>EU ETS </a:t>
            </a:r>
            <a:r>
              <a:rPr lang="nb-NO" sz="2000" dirty="0">
                <a:solidFill>
                  <a:srgbClr val="C00000"/>
                </a:solidFill>
                <a:latin typeface="Arial" panose="020B0604020202020204" pitchFamily="34" charset="0"/>
                <a:cs typeface="Arial" panose="020B0604020202020204" pitchFamily="34" charset="0"/>
              </a:rPr>
              <a:t>(make drawing)</a:t>
            </a:r>
          </a:p>
          <a:p>
            <a:pPr marL="457200" indent="-457200">
              <a:buFont typeface="Arial" panose="020B0604020202020204" pitchFamily="34" charset="0"/>
              <a:buChar char="●"/>
            </a:pPr>
            <a:endParaRPr lang="nb-NO" sz="10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Reduced costs for PV and batteries</a:t>
            </a:r>
          </a:p>
          <a:p>
            <a:pPr marL="457200" indent="-457200">
              <a:buFont typeface="Arial" panose="020B0604020202020204" pitchFamily="34" charset="0"/>
              <a:buChar char="●"/>
            </a:pPr>
            <a:endParaRPr lang="nb-NO" dirty="0">
              <a:latin typeface="Arial" panose="020B0604020202020204" pitchFamily="34" charset="0"/>
              <a:cs typeface="Arial" panose="020B0604020202020204" pitchFamily="34" charset="0"/>
            </a:endParaRPr>
          </a:p>
          <a:p>
            <a:pPr marL="808038" lvl="1" indent="-360363">
              <a:buFont typeface="Arial" panose="020B0604020202020204" pitchFamily="34" charset="0"/>
              <a:buChar char="‒"/>
            </a:pPr>
            <a:endParaRPr lang="nb-NO" sz="2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8178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685697">
              <a:defRPr/>
            </a:pPr>
            <a:fld id="{5751DFAA-887F-4071-8EAD-E8CA316FCF06}" type="slidenum">
              <a:rPr lang="nb-NO" sz="900">
                <a:solidFill>
                  <a:srgbClr val="003C65"/>
                </a:solidFill>
                <a:latin typeface="Calibri"/>
              </a:rPr>
              <a:pPr defTabSz="685697">
                <a:defRPr/>
              </a:pPr>
              <a:t>29</a:t>
            </a:fld>
            <a:endParaRPr lang="nb-NO" sz="900" dirty="0">
              <a:solidFill>
                <a:srgbClr val="003C65"/>
              </a:solidFill>
              <a:latin typeface="Calibri"/>
            </a:endParaRPr>
          </a:p>
        </p:txBody>
      </p:sp>
      <p:sp>
        <p:nvSpPr>
          <p:cNvPr id="10" name="Title 55"/>
          <p:cNvSpPr txBox="1">
            <a:spLocks/>
          </p:cNvSpPr>
          <p:nvPr/>
        </p:nvSpPr>
        <p:spPr>
          <a:xfrm>
            <a:off x="1115616" y="1383391"/>
            <a:ext cx="7322981" cy="700808"/>
          </a:xfrm>
          <a:prstGeom prst="rect">
            <a:avLst/>
          </a:prstGeom>
        </p:spPr>
        <p:txBody>
          <a:bodyPr/>
          <a:lstStyle>
            <a:lvl1pPr algn="l" defTabSz="914537" rtl="0" eaLnBrk="1" latinLnBrk="0" hangingPunct="1">
              <a:lnSpc>
                <a:spcPct val="100000"/>
              </a:lnSpc>
              <a:spcBef>
                <a:spcPct val="0"/>
              </a:spcBef>
              <a:buNone/>
              <a:defRPr sz="4300" kern="1200">
                <a:solidFill>
                  <a:schemeClr val="tx2"/>
                </a:solidFill>
                <a:latin typeface="+mj-lt"/>
                <a:ea typeface="+mj-ea"/>
                <a:cs typeface="+mj-cs"/>
              </a:defRPr>
            </a:lvl1pPr>
          </a:lstStyle>
          <a:p>
            <a:pPr defTabSz="685903">
              <a:defRPr/>
            </a:pPr>
            <a:r>
              <a:rPr lang="nb-NO" sz="3000" dirty="0">
                <a:solidFill>
                  <a:schemeClr val="tx1"/>
                </a:solidFill>
                <a:latin typeface="Calibri"/>
              </a:rPr>
              <a:t>MAJOR cost reductions for                                                PV and batteries</a:t>
            </a:r>
          </a:p>
        </p:txBody>
      </p:sp>
      <p:pic>
        <p:nvPicPr>
          <p:cNvPr id="3" name="Picture 2"/>
          <p:cNvPicPr>
            <a:picLocks noChangeAspect="1"/>
          </p:cNvPicPr>
          <p:nvPr/>
        </p:nvPicPr>
        <p:blipFill rotWithShape="1">
          <a:blip r:embed="rId2"/>
          <a:srcRect b="18206"/>
          <a:stretch/>
        </p:blipFill>
        <p:spPr>
          <a:xfrm>
            <a:off x="1229594" y="2780928"/>
            <a:ext cx="7095023" cy="3286387"/>
          </a:xfrm>
          <a:prstGeom prst="rect">
            <a:avLst/>
          </a:prstGeom>
        </p:spPr>
      </p:pic>
      <p:sp>
        <p:nvSpPr>
          <p:cNvPr id="6" name="TextBox 5"/>
          <p:cNvSpPr txBox="1"/>
          <p:nvPr/>
        </p:nvSpPr>
        <p:spPr>
          <a:xfrm>
            <a:off x="1763688" y="6067315"/>
            <a:ext cx="2106667" cy="230832"/>
          </a:xfrm>
          <a:prstGeom prst="rect">
            <a:avLst/>
          </a:prstGeom>
          <a:noFill/>
        </p:spPr>
        <p:txBody>
          <a:bodyPr wrap="none" rtlCol="0">
            <a:spAutoFit/>
          </a:bodyPr>
          <a:lstStyle/>
          <a:p>
            <a:pPr defTabSz="685697">
              <a:defRPr/>
            </a:pPr>
            <a:r>
              <a:rPr lang="nb-NO" sz="900" dirty="0">
                <a:solidFill>
                  <a:srgbClr val="003C65"/>
                </a:solidFill>
                <a:latin typeface="Calibri"/>
              </a:rPr>
              <a:t>Kilde: IEA World Energy Investment 2016</a:t>
            </a:r>
          </a:p>
        </p:txBody>
      </p:sp>
      <p:pic>
        <p:nvPicPr>
          <p:cNvPr id="7" name="Picture 6"/>
          <p:cNvPicPr>
            <a:picLocks noChangeAspect="1"/>
          </p:cNvPicPr>
          <p:nvPr/>
        </p:nvPicPr>
        <p:blipFill>
          <a:blip r:embed="rId3"/>
          <a:stretch>
            <a:fillRect/>
          </a:stretch>
        </p:blipFill>
        <p:spPr>
          <a:xfrm>
            <a:off x="7795005" y="1110639"/>
            <a:ext cx="990779" cy="1093925"/>
          </a:xfrm>
          <a:prstGeom prst="rect">
            <a:avLst/>
          </a:prstGeom>
        </p:spPr>
      </p:pic>
    </p:spTree>
    <p:extLst>
      <p:ext uri="{BB962C8B-B14F-4D97-AF65-F5344CB8AC3E}">
        <p14:creationId xmlns:p14="http://schemas.microsoft.com/office/powerpoint/2010/main" val="148807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1286100" y="2838111"/>
            <a:ext cx="7344816" cy="936104"/>
          </a:xfrm>
        </p:spPr>
        <p:txBody>
          <a:bodyPr/>
          <a:lstStyle/>
          <a:p>
            <a:pPr marL="447675" indent="-447675"/>
            <a:br>
              <a:rPr lang="nb-NO" dirty="0"/>
            </a:br>
            <a:r>
              <a:rPr lang="nb-NO" dirty="0"/>
              <a:t>1. Electricity as a product</a:t>
            </a:r>
          </a:p>
        </p:txBody>
      </p:sp>
    </p:spTree>
    <p:extLst>
      <p:ext uri="{BB962C8B-B14F-4D97-AF65-F5344CB8AC3E}">
        <p14:creationId xmlns:p14="http://schemas.microsoft.com/office/powerpoint/2010/main" val="2652655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defTabSz="685697">
              <a:defRPr/>
            </a:pPr>
            <a:fld id="{5751DFAA-887F-4071-8EAD-E8CA316FCF06}" type="slidenum">
              <a:rPr lang="nb-NO" sz="900">
                <a:solidFill>
                  <a:srgbClr val="003C65"/>
                </a:solidFill>
                <a:latin typeface="Calibri"/>
              </a:rPr>
              <a:pPr defTabSz="685697">
                <a:defRPr/>
              </a:pPr>
              <a:t>30</a:t>
            </a:fld>
            <a:endParaRPr lang="nb-NO" sz="900" dirty="0">
              <a:solidFill>
                <a:srgbClr val="003C65"/>
              </a:solidFill>
              <a:latin typeface="Calibri"/>
            </a:endParaRPr>
          </a:p>
        </p:txBody>
      </p:sp>
      <p:pic>
        <p:nvPicPr>
          <p:cNvPr id="4" name="Picture 3">
            <a:extLst>
              <a:ext uri="{FF2B5EF4-FFF2-40B4-BE49-F238E27FC236}">
                <a16:creationId xmlns:a16="http://schemas.microsoft.com/office/drawing/2014/main" id="{56B3EBC5-03C6-4238-964B-CBF54232C15B}"/>
              </a:ext>
            </a:extLst>
          </p:cNvPr>
          <p:cNvPicPr>
            <a:picLocks noChangeAspect="1"/>
          </p:cNvPicPr>
          <p:nvPr/>
        </p:nvPicPr>
        <p:blipFill>
          <a:blip r:embed="rId2"/>
          <a:stretch>
            <a:fillRect/>
          </a:stretch>
        </p:blipFill>
        <p:spPr>
          <a:xfrm>
            <a:off x="3995936" y="692696"/>
            <a:ext cx="4923060" cy="5715977"/>
          </a:xfrm>
          <a:prstGeom prst="rect">
            <a:avLst/>
          </a:prstGeom>
        </p:spPr>
      </p:pic>
      <p:sp>
        <p:nvSpPr>
          <p:cNvPr id="5" name="TextBox 4">
            <a:extLst>
              <a:ext uri="{FF2B5EF4-FFF2-40B4-BE49-F238E27FC236}">
                <a16:creationId xmlns:a16="http://schemas.microsoft.com/office/drawing/2014/main" id="{63CBAE41-B713-41E6-9C90-84BB73E4117B}"/>
              </a:ext>
            </a:extLst>
          </p:cNvPr>
          <p:cNvSpPr txBox="1"/>
          <p:nvPr/>
        </p:nvSpPr>
        <p:spPr>
          <a:xfrm>
            <a:off x="683568" y="2132856"/>
            <a:ext cx="2448272" cy="646331"/>
          </a:xfrm>
          <a:prstGeom prst="rect">
            <a:avLst/>
          </a:prstGeom>
          <a:noFill/>
        </p:spPr>
        <p:txBody>
          <a:bodyPr wrap="square" rtlCol="0">
            <a:spAutoFit/>
          </a:bodyPr>
          <a:lstStyle/>
          <a:p>
            <a:r>
              <a:rPr lang="en-US" dirty="0" err="1"/>
              <a:t>Stortingsmelding</a:t>
            </a:r>
            <a:r>
              <a:rPr lang="en-US" dirty="0"/>
              <a:t> 25 (2015-2016)</a:t>
            </a:r>
            <a:endParaRPr lang="nb-NO" dirty="0"/>
          </a:p>
        </p:txBody>
      </p:sp>
    </p:spTree>
    <p:extLst>
      <p:ext uri="{BB962C8B-B14F-4D97-AF65-F5344CB8AC3E}">
        <p14:creationId xmlns:p14="http://schemas.microsoft.com/office/powerpoint/2010/main" val="252334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2B827DC-FEAC-41A5-B64E-765AF84C4602}"/>
              </a:ext>
            </a:extLst>
          </p:cNvPr>
          <p:cNvPicPr>
            <a:picLocks noChangeAspect="1"/>
          </p:cNvPicPr>
          <p:nvPr/>
        </p:nvPicPr>
        <p:blipFill>
          <a:blip r:embed="rId2"/>
          <a:stretch>
            <a:fillRect/>
          </a:stretch>
        </p:blipFill>
        <p:spPr>
          <a:xfrm>
            <a:off x="1060596" y="1844824"/>
            <a:ext cx="7037897" cy="4293117"/>
          </a:xfrm>
          <a:prstGeom prst="rect">
            <a:avLst/>
          </a:prstGeom>
        </p:spPr>
      </p:pic>
      <p:sp>
        <p:nvSpPr>
          <p:cNvPr id="12" name="TextBox 11">
            <a:extLst>
              <a:ext uri="{FF2B5EF4-FFF2-40B4-BE49-F238E27FC236}">
                <a16:creationId xmlns:a16="http://schemas.microsoft.com/office/drawing/2014/main" id="{24601FEC-E12B-4328-B8EB-9B7A90E1B819}"/>
              </a:ext>
            </a:extLst>
          </p:cNvPr>
          <p:cNvSpPr txBox="1"/>
          <p:nvPr/>
        </p:nvSpPr>
        <p:spPr>
          <a:xfrm>
            <a:off x="2195736" y="728074"/>
            <a:ext cx="5616624" cy="954107"/>
          </a:xfrm>
          <a:prstGeom prst="rect">
            <a:avLst/>
          </a:prstGeom>
          <a:noFill/>
        </p:spPr>
        <p:txBody>
          <a:bodyPr wrap="square" rtlCol="0">
            <a:spAutoFit/>
          </a:bodyPr>
          <a:lstStyle/>
          <a:p>
            <a:r>
              <a:rPr lang="nb-NO" sz="2800" b="1" dirty="0"/>
              <a:t>Emission cuts by sector                               (from EU Energy Roadmap 2050)</a:t>
            </a:r>
          </a:p>
        </p:txBody>
      </p:sp>
    </p:spTree>
    <p:extLst>
      <p:ext uri="{BB962C8B-B14F-4D97-AF65-F5344CB8AC3E}">
        <p14:creationId xmlns:p14="http://schemas.microsoft.com/office/powerpoint/2010/main" val="134359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E93F626-824E-4438-B814-CB1F37CCBA8B}"/>
              </a:ext>
            </a:extLst>
          </p:cNvPr>
          <p:cNvSpPr>
            <a:spLocks noGrp="1"/>
          </p:cNvSpPr>
          <p:nvPr>
            <p:ph type="title"/>
          </p:nvPr>
        </p:nvSpPr>
        <p:spPr>
          <a:xfrm>
            <a:off x="1547664" y="1399982"/>
            <a:ext cx="6845332" cy="936104"/>
          </a:xfrm>
        </p:spPr>
        <p:txBody>
          <a:bodyPr/>
          <a:lstStyle/>
          <a:p>
            <a:r>
              <a:rPr lang="nb-NO" dirty="0"/>
              <a:t>We have only seen the start for RES!</a:t>
            </a:r>
          </a:p>
        </p:txBody>
      </p:sp>
      <p:pic>
        <p:nvPicPr>
          <p:cNvPr id="5" name="Picture 4">
            <a:extLst>
              <a:ext uri="{FF2B5EF4-FFF2-40B4-BE49-F238E27FC236}">
                <a16:creationId xmlns:a16="http://schemas.microsoft.com/office/drawing/2014/main" id="{EA9F9F85-CFB5-4BCB-9B06-64F6E187DDD9}"/>
              </a:ext>
            </a:extLst>
          </p:cNvPr>
          <p:cNvPicPr>
            <a:picLocks noChangeAspect="1"/>
          </p:cNvPicPr>
          <p:nvPr/>
        </p:nvPicPr>
        <p:blipFill>
          <a:blip r:embed="rId2"/>
          <a:stretch>
            <a:fillRect/>
          </a:stretch>
        </p:blipFill>
        <p:spPr>
          <a:xfrm>
            <a:off x="1043608" y="1868034"/>
            <a:ext cx="6917340" cy="4510124"/>
          </a:xfrm>
          <a:prstGeom prst="rect">
            <a:avLst/>
          </a:prstGeom>
        </p:spPr>
      </p:pic>
    </p:spTree>
    <p:extLst>
      <p:ext uri="{BB962C8B-B14F-4D97-AF65-F5344CB8AC3E}">
        <p14:creationId xmlns:p14="http://schemas.microsoft.com/office/powerpoint/2010/main" val="3675148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E93F626-824E-4438-B814-CB1F37CCBA8B}"/>
              </a:ext>
            </a:extLst>
          </p:cNvPr>
          <p:cNvSpPr>
            <a:spLocks noGrp="1"/>
          </p:cNvSpPr>
          <p:nvPr>
            <p:ph type="title"/>
          </p:nvPr>
        </p:nvSpPr>
        <p:spPr>
          <a:xfrm>
            <a:off x="1187624" y="1532823"/>
            <a:ext cx="6228979" cy="936104"/>
          </a:xfrm>
        </p:spPr>
        <p:txBody>
          <a:bodyPr/>
          <a:lstStyle/>
          <a:p>
            <a:r>
              <a:rPr lang="nb-NO" dirty="0"/>
              <a:t>How to balance RES variability?</a:t>
            </a:r>
          </a:p>
        </p:txBody>
      </p:sp>
      <p:sp>
        <p:nvSpPr>
          <p:cNvPr id="2" name="TextBox 1">
            <a:extLst>
              <a:ext uri="{FF2B5EF4-FFF2-40B4-BE49-F238E27FC236}">
                <a16:creationId xmlns:a16="http://schemas.microsoft.com/office/drawing/2014/main" id="{4D0BE17A-B321-4A4C-B012-765F8055AE7D}"/>
              </a:ext>
            </a:extLst>
          </p:cNvPr>
          <p:cNvSpPr txBox="1"/>
          <p:nvPr/>
        </p:nvSpPr>
        <p:spPr>
          <a:xfrm>
            <a:off x="5220072" y="2564904"/>
            <a:ext cx="3600400" cy="3785652"/>
          </a:xfrm>
          <a:prstGeom prst="rect">
            <a:avLst/>
          </a:prstGeom>
          <a:noFill/>
        </p:spPr>
        <p:txBody>
          <a:bodyPr wrap="square" rtlCol="0">
            <a:spAutoFit/>
          </a:bodyPr>
          <a:lstStyle/>
          <a:p>
            <a:pPr marL="285750" indent="-285750">
              <a:buFont typeface="Calibri" panose="020F0502020204030204" pitchFamily="34" charset="0"/>
              <a:buChar char="●"/>
            </a:pPr>
            <a:r>
              <a:rPr lang="nb-NO" sz="2400" dirty="0"/>
              <a:t>Controllable capacity (e.g. gas-power)</a:t>
            </a:r>
          </a:p>
          <a:p>
            <a:pPr marL="285750" indent="-285750">
              <a:buFont typeface="Calibri" panose="020F0502020204030204" pitchFamily="34" charset="0"/>
              <a:buChar char="●"/>
            </a:pPr>
            <a:r>
              <a:rPr lang="nb-NO" sz="2400" dirty="0"/>
              <a:t>Energy storages (reservoirs, batteries, P2G, PS, …)</a:t>
            </a:r>
          </a:p>
          <a:p>
            <a:pPr marL="285750" indent="-285750">
              <a:buFont typeface="Calibri" panose="020F0502020204030204" pitchFamily="34" charset="0"/>
              <a:buChar char="●"/>
            </a:pPr>
            <a:r>
              <a:rPr lang="nb-NO" sz="2400" dirty="0"/>
              <a:t>Demand response</a:t>
            </a:r>
          </a:p>
          <a:p>
            <a:pPr marL="285750" indent="-285750">
              <a:buFont typeface="Calibri" panose="020F0502020204030204" pitchFamily="34" charset="0"/>
              <a:buChar char="●"/>
            </a:pPr>
            <a:r>
              <a:rPr lang="nb-NO" sz="2400" dirty="0"/>
              <a:t>Grid</a:t>
            </a:r>
          </a:p>
          <a:p>
            <a:pPr marL="285750" indent="-285750">
              <a:buFont typeface="Calibri" panose="020F0502020204030204" pitchFamily="34" charset="0"/>
              <a:buChar char="●"/>
            </a:pPr>
            <a:r>
              <a:rPr lang="nb-NO" sz="2400" b="1" dirty="0"/>
              <a:t>Common market</a:t>
            </a:r>
          </a:p>
          <a:p>
            <a:pPr marL="285750" indent="-285750">
              <a:buFont typeface="Calibri" panose="020F0502020204030204" pitchFamily="34" charset="0"/>
              <a:buChar char="●"/>
            </a:pPr>
            <a:r>
              <a:rPr lang="nb-NO" sz="2400" dirty="0"/>
              <a:t>Curtailment (load, RES)</a:t>
            </a:r>
          </a:p>
          <a:p>
            <a:pPr marL="285750" indent="-285750">
              <a:buFont typeface="Calibri" panose="020F0502020204030204" pitchFamily="34" charset="0"/>
              <a:buChar char="●"/>
            </a:pPr>
            <a:endParaRPr lang="nb-NO" sz="2400" dirty="0"/>
          </a:p>
        </p:txBody>
      </p:sp>
      <p:pic>
        <p:nvPicPr>
          <p:cNvPr id="4" name="Picture 3">
            <a:extLst>
              <a:ext uri="{FF2B5EF4-FFF2-40B4-BE49-F238E27FC236}">
                <a16:creationId xmlns:a16="http://schemas.microsoft.com/office/drawing/2014/main" id="{739435EB-380B-4462-BCCE-C7A57BDE0B48}"/>
              </a:ext>
            </a:extLst>
          </p:cNvPr>
          <p:cNvPicPr>
            <a:picLocks noChangeAspect="1"/>
          </p:cNvPicPr>
          <p:nvPr/>
        </p:nvPicPr>
        <p:blipFill>
          <a:blip r:embed="rId2"/>
          <a:stretch>
            <a:fillRect/>
          </a:stretch>
        </p:blipFill>
        <p:spPr>
          <a:xfrm>
            <a:off x="323528" y="2168860"/>
            <a:ext cx="4577254" cy="3624369"/>
          </a:xfrm>
          <a:prstGeom prst="rect">
            <a:avLst/>
          </a:prstGeom>
        </p:spPr>
      </p:pic>
    </p:spTree>
    <p:extLst>
      <p:ext uri="{BB962C8B-B14F-4D97-AF65-F5344CB8AC3E}">
        <p14:creationId xmlns:p14="http://schemas.microsoft.com/office/powerpoint/2010/main" val="816867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971600" y="1484784"/>
            <a:ext cx="7344816" cy="936104"/>
          </a:xfrm>
        </p:spPr>
        <p:txBody>
          <a:bodyPr/>
          <a:lstStyle/>
          <a:p>
            <a:r>
              <a:rPr lang="nb-NO" dirty="0"/>
              <a:t>Intraday will become more important!</a:t>
            </a:r>
          </a:p>
        </p:txBody>
      </p:sp>
      <p:sp>
        <p:nvSpPr>
          <p:cNvPr id="7" name="Content Placeholder 1">
            <a:extLst>
              <a:ext uri="{FF2B5EF4-FFF2-40B4-BE49-F238E27FC236}">
                <a16:creationId xmlns:a16="http://schemas.microsoft.com/office/drawing/2014/main" id="{E222D419-3B74-471F-B1F4-A580267F0F5F}"/>
              </a:ext>
            </a:extLst>
          </p:cNvPr>
          <p:cNvSpPr txBox="1">
            <a:spLocks/>
          </p:cNvSpPr>
          <p:nvPr/>
        </p:nvSpPr>
        <p:spPr>
          <a:xfrm>
            <a:off x="539552" y="2276872"/>
            <a:ext cx="8429683" cy="415537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tx1"/>
              </a:buClr>
              <a:buFont typeface="Arial" panose="020B0604020202020204" pitchFamily="34" charset="0"/>
              <a:buChar char="●"/>
              <a:tabLst>
                <a:tab pos="7445375" algn="l"/>
              </a:tabLst>
            </a:pPr>
            <a:r>
              <a:rPr lang="en-US" sz="2300" dirty="0">
                <a:latin typeface="Arial" panose="020B0604020202020204" pitchFamily="34" charset="0"/>
                <a:cs typeface="Arial" panose="020B0604020202020204" pitchFamily="34" charset="0"/>
              </a:rPr>
              <a:t>Previously, many countries had feed-in tariffs (fixed price) and priority dispatch (not to be regulated down) for RES</a:t>
            </a:r>
          </a:p>
          <a:p>
            <a:pPr>
              <a:buClr>
                <a:schemeClr val="tx1"/>
              </a:buClr>
              <a:buFont typeface="Arial" panose="020B0604020202020204" pitchFamily="34" charset="0"/>
              <a:buChar char="●"/>
              <a:tabLst>
                <a:tab pos="7445375" algn="l"/>
              </a:tabLst>
            </a:pPr>
            <a:endParaRPr lang="en-US" sz="1000" dirty="0">
              <a:latin typeface="Arial" panose="020B0604020202020204" pitchFamily="34" charset="0"/>
              <a:cs typeface="Arial" panose="020B0604020202020204" pitchFamily="34" charset="0"/>
            </a:endParaRPr>
          </a:p>
          <a:p>
            <a:pPr>
              <a:buClr>
                <a:schemeClr val="tx1"/>
              </a:buClr>
              <a:buFont typeface="Arial" panose="020B0604020202020204" pitchFamily="34" charset="0"/>
              <a:buChar char="●"/>
              <a:tabLst>
                <a:tab pos="7445375" algn="l"/>
              </a:tabLst>
            </a:pPr>
            <a:r>
              <a:rPr lang="en-US" sz="2300" dirty="0">
                <a:latin typeface="Arial" panose="020B0604020202020204" pitchFamily="34" charset="0"/>
                <a:cs typeface="Arial" panose="020B0604020202020204" pitchFamily="34" charset="0"/>
              </a:rPr>
              <a:t>Response to too "easy" curtailment of RES if needed, unfair</a:t>
            </a:r>
          </a:p>
          <a:p>
            <a:pPr>
              <a:buClr>
                <a:schemeClr val="tx1"/>
              </a:buClr>
              <a:buFont typeface="Arial" panose="020B0604020202020204" pitchFamily="34" charset="0"/>
              <a:buChar char="●"/>
              <a:tabLst>
                <a:tab pos="7445375" algn="l"/>
              </a:tabLst>
            </a:pPr>
            <a:endParaRPr lang="en-US" sz="1000" dirty="0">
              <a:latin typeface="Arial" panose="020B0604020202020204" pitchFamily="34" charset="0"/>
              <a:cs typeface="Arial" panose="020B0604020202020204" pitchFamily="34" charset="0"/>
            </a:endParaRPr>
          </a:p>
          <a:p>
            <a:pPr>
              <a:buClr>
                <a:schemeClr val="tx1"/>
              </a:buClr>
              <a:buFont typeface="Arial" panose="020B0604020202020204" pitchFamily="34" charset="0"/>
              <a:buChar char="●"/>
              <a:tabLst>
                <a:tab pos="7445375" algn="l"/>
              </a:tabLst>
            </a:pPr>
            <a:r>
              <a:rPr lang="en-US" sz="2300" dirty="0">
                <a:latin typeface="Arial" panose="020B0604020202020204" pitchFamily="34" charset="0"/>
                <a:cs typeface="Arial" panose="020B0604020202020204" pitchFamily="34" charset="0"/>
              </a:rPr>
              <a:t>New regulation: balancing responsibility also for RES</a:t>
            </a:r>
          </a:p>
          <a:p>
            <a:pPr>
              <a:buClr>
                <a:schemeClr val="tx1"/>
              </a:buClr>
              <a:buFont typeface="Arial" panose="020B0604020202020204" pitchFamily="34" charset="0"/>
              <a:buChar char="●"/>
              <a:tabLst>
                <a:tab pos="7445375" algn="l"/>
              </a:tabLst>
            </a:pPr>
            <a:endParaRPr lang="en-US" sz="1000" dirty="0">
              <a:latin typeface="Arial" panose="020B0604020202020204" pitchFamily="34" charset="0"/>
              <a:cs typeface="Arial" panose="020B0604020202020204" pitchFamily="34" charset="0"/>
            </a:endParaRPr>
          </a:p>
          <a:p>
            <a:pPr>
              <a:buClr>
                <a:schemeClr val="tx1"/>
              </a:buClr>
              <a:buFont typeface="Arial" panose="020B0604020202020204" pitchFamily="34" charset="0"/>
              <a:buChar char="●"/>
              <a:tabLst>
                <a:tab pos="7445375" algn="l"/>
              </a:tabLst>
            </a:pPr>
            <a:r>
              <a:rPr lang="en-US" sz="2300" dirty="0">
                <a:latin typeface="Arial" panose="020B0604020202020204" pitchFamily="34" charset="0"/>
                <a:cs typeface="Arial" panose="020B0604020202020204" pitchFamily="34" charset="0"/>
              </a:rPr>
              <a:t>Balancing responsibility RES + more RES capacity                             =  increase the importance of intraday markets</a:t>
            </a:r>
            <a:endParaRPr lang="en-US" sz="1900" dirty="0">
              <a:latin typeface="Arial" panose="020B0604020202020204" pitchFamily="34" charset="0"/>
              <a:cs typeface="Arial" panose="020B0604020202020204" pitchFamily="34" charset="0"/>
            </a:endParaRPr>
          </a:p>
          <a:p>
            <a:pPr lvl="1">
              <a:buClr>
                <a:schemeClr val="tx1"/>
              </a:buClr>
              <a:buFont typeface="Arial" panose="020B0604020202020204" pitchFamily="34" charset="0"/>
              <a:buChar char="‒"/>
              <a:tabLst>
                <a:tab pos="7445375" algn="l"/>
              </a:tabLst>
            </a:pPr>
            <a:endParaRPr lang="en-US" sz="1900" dirty="0">
              <a:latin typeface="Arial" panose="020B0604020202020204" pitchFamily="34" charset="0"/>
              <a:cs typeface="Arial" panose="020B0604020202020204" pitchFamily="34" charset="0"/>
            </a:endParaRPr>
          </a:p>
          <a:p>
            <a:pPr>
              <a:buClr>
                <a:schemeClr val="tx1"/>
              </a:buClr>
              <a:buFont typeface="Arial" panose="020B0604020202020204" pitchFamily="34" charset="0"/>
              <a:buChar char="●"/>
              <a:tabLst>
                <a:tab pos="7445375" algn="l"/>
              </a:tabLst>
            </a:pPr>
            <a:endParaRPr lang="en-US" sz="1000" dirty="0"/>
          </a:p>
          <a:p>
            <a:pPr>
              <a:buClr>
                <a:schemeClr val="tx1"/>
              </a:buClr>
              <a:buFont typeface="Wingdings" panose="05000000000000000000" pitchFamily="2" charset="2"/>
              <a:buChar char="q"/>
            </a:pPr>
            <a:endParaRPr lang="en-US" b="1" dirty="0"/>
          </a:p>
          <a:p>
            <a:pPr>
              <a:buClr>
                <a:schemeClr val="tx1"/>
              </a:buClr>
              <a:buFont typeface="Wingdings" panose="05000000000000000000" pitchFamily="2" charset="2"/>
              <a:buChar char="q"/>
            </a:pPr>
            <a:endParaRPr lang="en-US" b="1" dirty="0"/>
          </a:p>
        </p:txBody>
      </p:sp>
    </p:spTree>
    <p:extLst>
      <p:ext uri="{BB962C8B-B14F-4D97-AF65-F5344CB8AC3E}">
        <p14:creationId xmlns:p14="http://schemas.microsoft.com/office/powerpoint/2010/main" val="603826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971600" y="1484784"/>
            <a:ext cx="7344816" cy="936104"/>
          </a:xfrm>
        </p:spPr>
        <p:txBody>
          <a:bodyPr/>
          <a:lstStyle/>
          <a:p>
            <a:r>
              <a:rPr lang="nb-NO" dirty="0"/>
              <a:t>EUs internal market for electricity</a:t>
            </a:r>
          </a:p>
        </p:txBody>
      </p:sp>
      <p:sp>
        <p:nvSpPr>
          <p:cNvPr id="7" name="Content Placeholder 1">
            <a:extLst>
              <a:ext uri="{FF2B5EF4-FFF2-40B4-BE49-F238E27FC236}">
                <a16:creationId xmlns:a16="http://schemas.microsoft.com/office/drawing/2014/main" id="{E222D419-3B74-471F-B1F4-A580267F0F5F}"/>
              </a:ext>
            </a:extLst>
          </p:cNvPr>
          <p:cNvSpPr txBox="1">
            <a:spLocks/>
          </p:cNvSpPr>
          <p:nvPr/>
        </p:nvSpPr>
        <p:spPr>
          <a:xfrm>
            <a:off x="539552" y="2276872"/>
            <a:ext cx="8429683" cy="415537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tx1"/>
              </a:buClr>
              <a:buFont typeface="Arial" panose="020B0604020202020204" pitchFamily="34" charset="0"/>
              <a:buChar char="●"/>
              <a:tabLst>
                <a:tab pos="7445375" algn="l"/>
              </a:tabLst>
            </a:pPr>
            <a:r>
              <a:rPr lang="en-US" sz="2300" dirty="0">
                <a:latin typeface="Arial" panose="020B0604020202020204" pitchFamily="34" charset="0"/>
                <a:cs typeface="Arial" panose="020B0604020202020204" pitchFamily="34" charset="0"/>
              </a:rPr>
              <a:t>2008 Florence Forum European regulators:                                Target Model for integration of European electricity markets</a:t>
            </a:r>
          </a:p>
          <a:p>
            <a:pPr>
              <a:buClr>
                <a:schemeClr val="tx1"/>
              </a:buClr>
              <a:buFont typeface="Arial" panose="020B0604020202020204" pitchFamily="34" charset="0"/>
              <a:buChar char="●"/>
              <a:tabLst>
                <a:tab pos="7445375" algn="l"/>
              </a:tabLst>
            </a:pPr>
            <a:endParaRPr lang="en-US" sz="2300" b="1" dirty="0">
              <a:latin typeface="Arial" panose="020B0604020202020204" pitchFamily="34" charset="0"/>
              <a:cs typeface="Arial" panose="020B0604020202020204" pitchFamily="34" charset="0"/>
            </a:endParaRPr>
          </a:p>
          <a:p>
            <a:pPr>
              <a:buClr>
                <a:schemeClr val="tx1"/>
              </a:buClr>
              <a:buFont typeface="Arial" panose="020B0604020202020204" pitchFamily="34" charset="0"/>
              <a:buChar char="●"/>
              <a:tabLst>
                <a:tab pos="7445375" algn="l"/>
              </a:tabLst>
            </a:pPr>
            <a:endParaRPr lang="en-US" sz="2300" b="1" dirty="0">
              <a:latin typeface="Arial" panose="020B0604020202020204" pitchFamily="34" charset="0"/>
              <a:cs typeface="Arial" panose="020B0604020202020204" pitchFamily="34" charset="0"/>
            </a:endParaRPr>
          </a:p>
          <a:p>
            <a:pPr>
              <a:buClr>
                <a:schemeClr val="tx1"/>
              </a:buClr>
              <a:buFont typeface="Arial" panose="020B0604020202020204" pitchFamily="34" charset="0"/>
              <a:buChar char="●"/>
              <a:tabLst>
                <a:tab pos="7445375" algn="l"/>
              </a:tabLst>
            </a:pPr>
            <a:r>
              <a:rPr lang="en-US" sz="2300" dirty="0">
                <a:latin typeface="Arial" panose="020B0604020202020204" pitchFamily="34" charset="0"/>
                <a:cs typeface="Arial" panose="020B0604020202020204" pitchFamily="34" charset="0"/>
              </a:rPr>
              <a:t>3</a:t>
            </a:r>
            <a:r>
              <a:rPr lang="en-US" sz="2300" baseline="30000" dirty="0">
                <a:latin typeface="Arial" panose="020B0604020202020204" pitchFamily="34" charset="0"/>
                <a:cs typeface="Arial" panose="020B0604020202020204" pitchFamily="34" charset="0"/>
              </a:rPr>
              <a:t>rd</a:t>
            </a:r>
            <a:r>
              <a:rPr lang="en-US" sz="2300" dirty="0">
                <a:latin typeface="Arial" panose="020B0604020202020204" pitchFamily="34" charset="0"/>
                <a:cs typeface="Arial" panose="020B0604020202020204" pitchFamily="34" charset="0"/>
              </a:rPr>
              <a:t> Energy package (2007); ACER, ENTSO-E</a:t>
            </a:r>
          </a:p>
          <a:p>
            <a:pPr>
              <a:buClr>
                <a:schemeClr val="tx1"/>
              </a:buClr>
              <a:buFont typeface="Arial" panose="020B0604020202020204" pitchFamily="34" charset="0"/>
              <a:buChar char="●"/>
              <a:tabLst>
                <a:tab pos="7445375" algn="l"/>
              </a:tabLst>
            </a:pPr>
            <a:r>
              <a:rPr lang="en-US" sz="2300" dirty="0">
                <a:latin typeface="Arial" panose="020B0604020202020204" pitchFamily="34" charset="0"/>
                <a:cs typeface="Arial" panose="020B0604020202020204" pitchFamily="34" charset="0"/>
              </a:rPr>
              <a:t>Network codes &amp; guidelines (EEA relevance)</a:t>
            </a:r>
          </a:p>
          <a:p>
            <a:pPr>
              <a:buClr>
                <a:schemeClr val="tx1"/>
              </a:buClr>
              <a:buFont typeface="Arial" panose="020B0604020202020204" pitchFamily="34" charset="0"/>
              <a:buChar char="●"/>
              <a:tabLst>
                <a:tab pos="7445375" algn="l"/>
              </a:tabLst>
            </a:pPr>
            <a:r>
              <a:rPr lang="en-US" sz="2300" dirty="0">
                <a:latin typeface="Arial" panose="020B0604020202020204" pitchFamily="34" charset="0"/>
                <a:cs typeface="Arial" panose="020B0604020202020204" pitchFamily="34" charset="0"/>
              </a:rPr>
              <a:t>Market regulation adopted</a:t>
            </a:r>
          </a:p>
          <a:p>
            <a:pPr lvl="1">
              <a:buClr>
                <a:schemeClr val="tx1"/>
              </a:buClr>
              <a:buFont typeface="Arial" panose="020B0604020202020204" pitchFamily="34" charset="0"/>
              <a:buChar char="‒"/>
              <a:tabLst>
                <a:tab pos="7445375" algn="l"/>
              </a:tabLst>
            </a:pPr>
            <a:r>
              <a:rPr lang="en-US" sz="1900" dirty="0">
                <a:latin typeface="Arial" panose="020B0604020202020204" pitchFamily="34" charset="0"/>
                <a:cs typeface="Arial" panose="020B0604020202020204" pitchFamily="34" charset="0"/>
              </a:rPr>
              <a:t>CACM (day-ahead, intraday, transmission capacity </a:t>
            </a:r>
            <a:r>
              <a:rPr lang="en-US" sz="1900" dirty="0" err="1">
                <a:latin typeface="Arial" panose="020B0604020202020204" pitchFamily="34" charset="0"/>
                <a:cs typeface="Arial" panose="020B0604020202020204" pitchFamily="34" charset="0"/>
              </a:rPr>
              <a:t>calc</a:t>
            </a:r>
            <a:r>
              <a:rPr lang="en-US" sz="1900" dirty="0">
                <a:latin typeface="Arial" panose="020B0604020202020204" pitchFamily="34" charset="0"/>
                <a:cs typeface="Arial" panose="020B0604020202020204" pitchFamily="34" charset="0"/>
              </a:rPr>
              <a:t>, clearing)</a:t>
            </a:r>
          </a:p>
          <a:p>
            <a:pPr lvl="1">
              <a:buClr>
                <a:schemeClr val="tx1"/>
              </a:buClr>
              <a:buFont typeface="Arial" panose="020B0604020202020204" pitchFamily="34" charset="0"/>
              <a:buChar char="‒"/>
              <a:tabLst>
                <a:tab pos="7445375" algn="l"/>
              </a:tabLst>
            </a:pPr>
            <a:r>
              <a:rPr lang="en-US" sz="1900" dirty="0">
                <a:latin typeface="Arial" panose="020B0604020202020204" pitchFamily="34" charset="0"/>
                <a:cs typeface="Arial" panose="020B0604020202020204" pitchFamily="34" charset="0"/>
              </a:rPr>
              <a:t>EB (ancillary services, and TSO cooperation)</a:t>
            </a:r>
          </a:p>
          <a:p>
            <a:pPr>
              <a:buClr>
                <a:schemeClr val="tx1"/>
              </a:buClr>
              <a:buFont typeface="Wingdings" panose="05000000000000000000" pitchFamily="2" charset="2"/>
              <a:buChar char="q"/>
            </a:pPr>
            <a:endParaRPr lang="en-US" b="1" dirty="0"/>
          </a:p>
        </p:txBody>
      </p:sp>
      <p:sp>
        <p:nvSpPr>
          <p:cNvPr id="8" name="TextBox 7">
            <a:extLst>
              <a:ext uri="{FF2B5EF4-FFF2-40B4-BE49-F238E27FC236}">
                <a16:creationId xmlns:a16="http://schemas.microsoft.com/office/drawing/2014/main" id="{E306ADBC-FD39-42C8-B444-173B7AE99AF2}"/>
              </a:ext>
            </a:extLst>
          </p:cNvPr>
          <p:cNvSpPr txBox="1"/>
          <p:nvPr/>
        </p:nvSpPr>
        <p:spPr>
          <a:xfrm>
            <a:off x="340679" y="3212976"/>
            <a:ext cx="1261842" cy="369332"/>
          </a:xfrm>
          <a:prstGeom prst="rect">
            <a:avLst/>
          </a:prstGeom>
          <a:solidFill>
            <a:schemeClr val="accent1">
              <a:lumMod val="20000"/>
              <a:lumOff val="80000"/>
            </a:schemeClr>
          </a:solidFill>
          <a:ln>
            <a:solidFill>
              <a:schemeClr val="tx1"/>
            </a:solidFill>
          </a:ln>
        </p:spPr>
        <p:txBody>
          <a:bodyPr wrap="square" rtlCol="0">
            <a:spAutoFit/>
          </a:bodyPr>
          <a:lstStyle/>
          <a:p>
            <a:r>
              <a:rPr lang="en-GB" sz="1800" b="1" dirty="0">
                <a:latin typeface="+mj-lt"/>
              </a:rPr>
              <a:t>Day-ahead</a:t>
            </a:r>
          </a:p>
        </p:txBody>
      </p:sp>
      <p:sp>
        <p:nvSpPr>
          <p:cNvPr id="9" name="TextBox 8">
            <a:extLst>
              <a:ext uri="{FF2B5EF4-FFF2-40B4-BE49-F238E27FC236}">
                <a16:creationId xmlns:a16="http://schemas.microsoft.com/office/drawing/2014/main" id="{85739647-E650-431F-B6ED-935F763DF3F0}"/>
              </a:ext>
            </a:extLst>
          </p:cNvPr>
          <p:cNvSpPr txBox="1"/>
          <p:nvPr/>
        </p:nvSpPr>
        <p:spPr>
          <a:xfrm>
            <a:off x="1732671" y="3212976"/>
            <a:ext cx="997276" cy="369332"/>
          </a:xfrm>
          <a:prstGeom prst="rect">
            <a:avLst/>
          </a:prstGeom>
          <a:solidFill>
            <a:schemeClr val="accent1">
              <a:lumMod val="20000"/>
              <a:lumOff val="80000"/>
            </a:schemeClr>
          </a:solidFill>
          <a:ln>
            <a:solidFill>
              <a:schemeClr val="tx1"/>
            </a:solidFill>
          </a:ln>
        </p:spPr>
        <p:txBody>
          <a:bodyPr wrap="square" rtlCol="0">
            <a:spAutoFit/>
          </a:bodyPr>
          <a:lstStyle/>
          <a:p>
            <a:r>
              <a:rPr lang="en-GB" sz="1800" b="1" dirty="0">
                <a:latin typeface="+mj-lt"/>
              </a:rPr>
              <a:t>Intraday</a:t>
            </a:r>
          </a:p>
        </p:txBody>
      </p:sp>
      <p:sp>
        <p:nvSpPr>
          <p:cNvPr id="10" name="TextBox 9">
            <a:extLst>
              <a:ext uri="{FF2B5EF4-FFF2-40B4-BE49-F238E27FC236}">
                <a16:creationId xmlns:a16="http://schemas.microsoft.com/office/drawing/2014/main" id="{5CAF2ADD-D9B3-45C4-AF80-C28582A992D9}"/>
              </a:ext>
            </a:extLst>
          </p:cNvPr>
          <p:cNvSpPr txBox="1"/>
          <p:nvPr/>
        </p:nvSpPr>
        <p:spPr>
          <a:xfrm>
            <a:off x="2881801" y="3212976"/>
            <a:ext cx="1218800" cy="369332"/>
          </a:xfrm>
          <a:prstGeom prst="rect">
            <a:avLst/>
          </a:prstGeom>
          <a:solidFill>
            <a:schemeClr val="accent1">
              <a:lumMod val="20000"/>
              <a:lumOff val="80000"/>
            </a:schemeClr>
          </a:solidFill>
          <a:ln>
            <a:solidFill>
              <a:schemeClr val="tx1"/>
            </a:solidFill>
          </a:ln>
        </p:spPr>
        <p:txBody>
          <a:bodyPr wrap="square" rtlCol="0">
            <a:spAutoFit/>
          </a:bodyPr>
          <a:lstStyle/>
          <a:p>
            <a:r>
              <a:rPr lang="en-GB" sz="1800" b="1" dirty="0">
                <a:latin typeface="+mj-lt"/>
              </a:rPr>
              <a:t>Balancing</a:t>
            </a:r>
          </a:p>
        </p:txBody>
      </p:sp>
      <p:sp>
        <p:nvSpPr>
          <p:cNvPr id="11" name="TextBox 10">
            <a:extLst>
              <a:ext uri="{FF2B5EF4-FFF2-40B4-BE49-F238E27FC236}">
                <a16:creationId xmlns:a16="http://schemas.microsoft.com/office/drawing/2014/main" id="{20BB70D6-102A-4202-85B8-ED1FB9C18056}"/>
              </a:ext>
            </a:extLst>
          </p:cNvPr>
          <p:cNvSpPr txBox="1"/>
          <p:nvPr/>
        </p:nvSpPr>
        <p:spPr>
          <a:xfrm>
            <a:off x="4252455" y="3212976"/>
            <a:ext cx="1107853" cy="369332"/>
          </a:xfrm>
          <a:prstGeom prst="rect">
            <a:avLst/>
          </a:prstGeom>
          <a:solidFill>
            <a:schemeClr val="accent1">
              <a:lumMod val="20000"/>
              <a:lumOff val="80000"/>
            </a:schemeClr>
          </a:solidFill>
          <a:ln>
            <a:solidFill>
              <a:schemeClr val="tx1"/>
            </a:solidFill>
          </a:ln>
        </p:spPr>
        <p:txBody>
          <a:bodyPr wrap="square" rtlCol="0">
            <a:spAutoFit/>
          </a:bodyPr>
          <a:lstStyle/>
          <a:p>
            <a:r>
              <a:rPr lang="en-GB" sz="1800" b="1" dirty="0">
                <a:latin typeface="+mj-lt"/>
              </a:rPr>
              <a:t>Forwards</a:t>
            </a:r>
          </a:p>
        </p:txBody>
      </p:sp>
      <p:sp>
        <p:nvSpPr>
          <p:cNvPr id="12" name="TextBox 11">
            <a:extLst>
              <a:ext uri="{FF2B5EF4-FFF2-40B4-BE49-F238E27FC236}">
                <a16:creationId xmlns:a16="http://schemas.microsoft.com/office/drawing/2014/main" id="{013FD42A-B748-4621-8B66-38572897C92C}"/>
              </a:ext>
            </a:extLst>
          </p:cNvPr>
          <p:cNvSpPr txBox="1"/>
          <p:nvPr/>
        </p:nvSpPr>
        <p:spPr>
          <a:xfrm>
            <a:off x="5490458" y="3212976"/>
            <a:ext cx="3562953" cy="369332"/>
          </a:xfrm>
          <a:prstGeom prst="rect">
            <a:avLst/>
          </a:prstGeom>
          <a:solidFill>
            <a:schemeClr val="accent1">
              <a:lumMod val="20000"/>
              <a:lumOff val="80000"/>
            </a:schemeClr>
          </a:solidFill>
          <a:ln>
            <a:solidFill>
              <a:schemeClr val="tx1"/>
            </a:solidFill>
          </a:ln>
        </p:spPr>
        <p:txBody>
          <a:bodyPr wrap="square" rtlCol="0">
            <a:spAutoFit/>
          </a:bodyPr>
          <a:lstStyle/>
          <a:p>
            <a:r>
              <a:rPr lang="en-GB" sz="1800" b="1" dirty="0">
                <a:latin typeface="+mj-lt"/>
              </a:rPr>
              <a:t>Transmission capacity calculation</a:t>
            </a:r>
          </a:p>
        </p:txBody>
      </p:sp>
    </p:spTree>
    <p:extLst>
      <p:ext uri="{BB962C8B-B14F-4D97-AF65-F5344CB8AC3E}">
        <p14:creationId xmlns:p14="http://schemas.microsoft.com/office/powerpoint/2010/main" val="3916352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971600" y="1484784"/>
            <a:ext cx="7344816" cy="936104"/>
          </a:xfrm>
        </p:spPr>
        <p:txBody>
          <a:bodyPr/>
          <a:lstStyle/>
          <a:p>
            <a:r>
              <a:rPr lang="nb-NO" dirty="0"/>
              <a:t>Implementation</a:t>
            </a:r>
          </a:p>
        </p:txBody>
      </p:sp>
      <p:sp>
        <p:nvSpPr>
          <p:cNvPr id="7" name="Content Placeholder 1">
            <a:extLst>
              <a:ext uri="{FF2B5EF4-FFF2-40B4-BE49-F238E27FC236}">
                <a16:creationId xmlns:a16="http://schemas.microsoft.com/office/drawing/2014/main" id="{E222D419-3B74-471F-B1F4-A580267F0F5F}"/>
              </a:ext>
            </a:extLst>
          </p:cNvPr>
          <p:cNvSpPr txBox="1">
            <a:spLocks/>
          </p:cNvSpPr>
          <p:nvPr/>
        </p:nvSpPr>
        <p:spPr>
          <a:xfrm>
            <a:off x="539552" y="2276872"/>
            <a:ext cx="8429683" cy="415537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tx1"/>
              </a:buClr>
              <a:buFont typeface="Arial" panose="020B0604020202020204" pitchFamily="34" charset="0"/>
              <a:buChar char="●"/>
              <a:tabLst>
                <a:tab pos="7445375" algn="l"/>
              </a:tabLst>
            </a:pPr>
            <a:r>
              <a:rPr lang="en-US" sz="2300" dirty="0">
                <a:latin typeface="Arial" panose="020B0604020202020204" pitchFamily="34" charset="0"/>
                <a:cs typeface="Arial" panose="020B0604020202020204" pitchFamily="34" charset="0"/>
              </a:rPr>
              <a:t>Active contributions from industry stakeholders, including TSOs, regulators and power exchanges</a:t>
            </a:r>
          </a:p>
          <a:p>
            <a:pPr>
              <a:buClr>
                <a:schemeClr val="tx1"/>
              </a:buClr>
              <a:buFont typeface="Arial" panose="020B0604020202020204" pitchFamily="34" charset="0"/>
              <a:buChar char="●"/>
              <a:tabLst>
                <a:tab pos="7445375" algn="l"/>
              </a:tabLst>
            </a:pPr>
            <a:endParaRPr lang="en-US" sz="1000" dirty="0">
              <a:latin typeface="Arial" panose="020B0604020202020204" pitchFamily="34" charset="0"/>
              <a:cs typeface="Arial" panose="020B0604020202020204" pitchFamily="34" charset="0"/>
            </a:endParaRPr>
          </a:p>
          <a:p>
            <a:pPr>
              <a:buClr>
                <a:schemeClr val="tx1"/>
              </a:buClr>
              <a:buFont typeface="Arial" panose="020B0604020202020204" pitchFamily="34" charset="0"/>
              <a:buChar char="●"/>
              <a:tabLst>
                <a:tab pos="7445375" algn="l"/>
              </a:tabLst>
            </a:pPr>
            <a:r>
              <a:rPr lang="en-US" sz="2300" dirty="0">
                <a:latin typeface="Arial" panose="020B0604020202020204" pitchFamily="34" charset="0"/>
                <a:cs typeface="Arial" panose="020B0604020202020204" pitchFamily="34" charset="0"/>
              </a:rPr>
              <a:t>Day-ahead markets in 19 European countries connected, 85% of consumption, EUPHEMIA algorithm</a:t>
            </a:r>
          </a:p>
          <a:p>
            <a:pPr>
              <a:buClr>
                <a:schemeClr val="tx1"/>
              </a:buClr>
              <a:buFont typeface="Arial" panose="020B0604020202020204" pitchFamily="34" charset="0"/>
              <a:buChar char="●"/>
              <a:tabLst>
                <a:tab pos="7445375" algn="l"/>
              </a:tabLst>
            </a:pPr>
            <a:endParaRPr lang="en-US" sz="1000" dirty="0">
              <a:latin typeface="Arial" panose="020B0604020202020204" pitchFamily="34" charset="0"/>
              <a:cs typeface="Arial" panose="020B0604020202020204" pitchFamily="34" charset="0"/>
            </a:endParaRPr>
          </a:p>
          <a:p>
            <a:pPr>
              <a:buClr>
                <a:schemeClr val="tx1"/>
              </a:buClr>
              <a:buFont typeface="Arial" panose="020B0604020202020204" pitchFamily="34" charset="0"/>
              <a:buChar char="●"/>
              <a:tabLst>
                <a:tab pos="7445375" algn="l"/>
              </a:tabLst>
            </a:pPr>
            <a:r>
              <a:rPr lang="en-US" sz="2300" dirty="0">
                <a:latin typeface="Arial" panose="020B0604020202020204" pitchFamily="34" charset="0"/>
                <a:cs typeface="Arial" panose="020B0604020202020204" pitchFamily="34" charset="0"/>
              </a:rPr>
              <a:t>Intraday markets, XBID go live 13</a:t>
            </a:r>
            <a:r>
              <a:rPr lang="en-US" sz="2300" baseline="30000" dirty="0">
                <a:latin typeface="Arial" panose="020B0604020202020204" pitchFamily="34" charset="0"/>
                <a:cs typeface="Arial" panose="020B0604020202020204" pitchFamily="34" charset="0"/>
              </a:rPr>
              <a:t>th</a:t>
            </a:r>
            <a:r>
              <a:rPr lang="en-US" sz="2300" dirty="0">
                <a:latin typeface="Arial" panose="020B0604020202020204" pitchFamily="34" charset="0"/>
                <a:cs typeface="Arial" panose="020B0604020202020204" pitchFamily="34" charset="0"/>
              </a:rPr>
              <a:t> March?</a:t>
            </a:r>
          </a:p>
          <a:p>
            <a:pPr>
              <a:buClr>
                <a:schemeClr val="tx1"/>
              </a:buClr>
              <a:buFont typeface="Arial" panose="020B0604020202020204" pitchFamily="34" charset="0"/>
              <a:buChar char="●"/>
              <a:tabLst>
                <a:tab pos="7445375" algn="l"/>
              </a:tabLst>
            </a:pPr>
            <a:endParaRPr lang="en-US" sz="1000" dirty="0">
              <a:latin typeface="Arial" panose="020B0604020202020204" pitchFamily="34" charset="0"/>
              <a:cs typeface="Arial" panose="020B0604020202020204" pitchFamily="34" charset="0"/>
            </a:endParaRPr>
          </a:p>
          <a:p>
            <a:pPr>
              <a:buClr>
                <a:schemeClr val="tx1"/>
              </a:buClr>
              <a:buFont typeface="Arial" panose="020B0604020202020204" pitchFamily="34" charset="0"/>
              <a:buChar char="●"/>
              <a:tabLst>
                <a:tab pos="7445375" algn="l"/>
              </a:tabLst>
            </a:pPr>
            <a:r>
              <a:rPr lang="en-US" sz="2300" dirty="0">
                <a:latin typeface="Arial" panose="020B0604020202020204" pitchFamily="34" charset="0"/>
                <a:cs typeface="Arial" panose="020B0604020202020204" pitchFamily="34" charset="0"/>
              </a:rPr>
              <a:t>Balancing markets</a:t>
            </a:r>
          </a:p>
          <a:p>
            <a:pPr lvl="1">
              <a:buClr>
                <a:schemeClr val="tx1"/>
              </a:buClr>
              <a:buFont typeface="Arial" panose="020B0604020202020204" pitchFamily="34" charset="0"/>
              <a:buChar char="‒"/>
              <a:tabLst>
                <a:tab pos="7445375" algn="l"/>
              </a:tabLst>
            </a:pPr>
            <a:r>
              <a:rPr lang="en-US" sz="1900" dirty="0">
                <a:latin typeface="Arial" panose="020B0604020202020204" pitchFamily="34" charset="0"/>
                <a:cs typeface="Arial" panose="020B0604020202020204" pitchFamily="34" charset="0"/>
              </a:rPr>
              <a:t>A more step-by-step careful approach for TSO cooperation</a:t>
            </a:r>
          </a:p>
          <a:p>
            <a:pPr lvl="1">
              <a:buClr>
                <a:schemeClr val="tx1"/>
              </a:buClr>
              <a:buFont typeface="Arial" panose="020B0604020202020204" pitchFamily="34" charset="0"/>
              <a:buChar char="‒"/>
              <a:tabLst>
                <a:tab pos="7445375" algn="l"/>
              </a:tabLst>
            </a:pPr>
            <a:r>
              <a:rPr lang="en-US" sz="1900" dirty="0">
                <a:latin typeface="Arial" panose="020B0604020202020204" pitchFamily="34" charset="0"/>
                <a:cs typeface="Arial" panose="020B0604020202020204" pitchFamily="34" charset="0"/>
              </a:rPr>
              <a:t>But long term goals (Commission) are fully integrated markets</a:t>
            </a:r>
          </a:p>
          <a:p>
            <a:pPr lvl="1">
              <a:buClr>
                <a:schemeClr val="tx1"/>
              </a:buClr>
              <a:buFont typeface="Arial" panose="020B0604020202020204" pitchFamily="34" charset="0"/>
              <a:buChar char="‒"/>
              <a:tabLst>
                <a:tab pos="7445375" algn="l"/>
              </a:tabLst>
            </a:pPr>
            <a:endParaRPr lang="en-US" sz="1900" dirty="0">
              <a:latin typeface="Arial" panose="020B0604020202020204" pitchFamily="34" charset="0"/>
              <a:cs typeface="Arial" panose="020B0604020202020204" pitchFamily="34" charset="0"/>
            </a:endParaRPr>
          </a:p>
          <a:p>
            <a:pPr>
              <a:buClr>
                <a:schemeClr val="tx1"/>
              </a:buClr>
              <a:buFont typeface="Arial" panose="020B0604020202020204" pitchFamily="34" charset="0"/>
              <a:buChar char="●"/>
              <a:tabLst>
                <a:tab pos="7445375" algn="l"/>
              </a:tabLst>
            </a:pPr>
            <a:endParaRPr lang="en-US" sz="1000" dirty="0"/>
          </a:p>
          <a:p>
            <a:pPr>
              <a:buClr>
                <a:schemeClr val="tx1"/>
              </a:buClr>
              <a:buFont typeface="Wingdings" panose="05000000000000000000" pitchFamily="2" charset="2"/>
              <a:buChar char="q"/>
            </a:pPr>
            <a:endParaRPr lang="en-US" b="1" dirty="0"/>
          </a:p>
          <a:p>
            <a:pPr>
              <a:buClr>
                <a:schemeClr val="tx1"/>
              </a:buClr>
              <a:buFont typeface="Wingdings" panose="05000000000000000000" pitchFamily="2" charset="2"/>
              <a:buChar char="q"/>
            </a:pPr>
            <a:endParaRPr lang="en-US" b="1" dirty="0"/>
          </a:p>
        </p:txBody>
      </p:sp>
    </p:spTree>
    <p:extLst>
      <p:ext uri="{BB962C8B-B14F-4D97-AF65-F5344CB8AC3E}">
        <p14:creationId xmlns:p14="http://schemas.microsoft.com/office/powerpoint/2010/main" val="1621005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971600" y="1484784"/>
            <a:ext cx="7344816" cy="936104"/>
          </a:xfrm>
        </p:spPr>
        <p:txBody>
          <a:bodyPr/>
          <a:lstStyle/>
          <a:p>
            <a:r>
              <a:rPr lang="nb-NO" dirty="0"/>
              <a:t>Laconic from ENTSO-E</a:t>
            </a:r>
          </a:p>
        </p:txBody>
      </p:sp>
      <p:sp>
        <p:nvSpPr>
          <p:cNvPr id="7" name="Content Placeholder 1">
            <a:extLst>
              <a:ext uri="{FF2B5EF4-FFF2-40B4-BE49-F238E27FC236}">
                <a16:creationId xmlns:a16="http://schemas.microsoft.com/office/drawing/2014/main" id="{E222D419-3B74-471F-B1F4-A580267F0F5F}"/>
              </a:ext>
            </a:extLst>
          </p:cNvPr>
          <p:cNvSpPr txBox="1">
            <a:spLocks/>
          </p:cNvSpPr>
          <p:nvPr/>
        </p:nvSpPr>
        <p:spPr>
          <a:xfrm>
            <a:off x="539552" y="2276872"/>
            <a:ext cx="8429683" cy="415537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buClr>
                <a:schemeClr val="tx1"/>
              </a:buClr>
              <a:buNone/>
              <a:tabLst>
                <a:tab pos="7445375" algn="l"/>
              </a:tabLst>
            </a:pPr>
            <a:endParaRPr lang="en-US" sz="1900" dirty="0">
              <a:latin typeface="Arial" panose="020B0604020202020204" pitchFamily="34" charset="0"/>
              <a:cs typeface="Arial" panose="020B0604020202020204" pitchFamily="34" charset="0"/>
            </a:endParaRPr>
          </a:p>
          <a:p>
            <a:pPr marL="457200" lvl="1" indent="0">
              <a:buClr>
                <a:schemeClr val="tx1"/>
              </a:buClr>
              <a:buNone/>
              <a:tabLst>
                <a:tab pos="7445375" algn="l"/>
              </a:tabLst>
            </a:pPr>
            <a:r>
              <a:rPr lang="en-US" sz="1900" dirty="0">
                <a:latin typeface="Arial" panose="020B0604020202020204" pitchFamily="34" charset="0"/>
                <a:cs typeface="Arial" panose="020B0604020202020204" pitchFamily="34" charset="0"/>
              </a:rPr>
              <a:t>"</a:t>
            </a:r>
          </a:p>
          <a:p>
            <a:pPr marL="457200" lvl="1" indent="0">
              <a:buClr>
                <a:schemeClr val="tx1"/>
              </a:buClr>
              <a:buNone/>
              <a:tabLst>
                <a:tab pos="7445375" algn="l"/>
              </a:tabLst>
            </a:pPr>
            <a:r>
              <a:rPr lang="en-US" sz="1900" dirty="0">
                <a:latin typeface="Arial" panose="020B0604020202020204" pitchFamily="34" charset="0"/>
                <a:cs typeface="Arial" panose="020B0604020202020204" pitchFamily="34" charset="0"/>
              </a:rPr>
              <a:t>As the Balancing Services are the last resort action for TSOs to ensure Operational Security, the most important objective in developing integrated Balancing Markets is to keep the lights on while facilitating market integration.</a:t>
            </a:r>
          </a:p>
          <a:p>
            <a:pPr marL="457200" lvl="1" indent="0">
              <a:buClr>
                <a:schemeClr val="tx1"/>
              </a:buClr>
              <a:buNone/>
              <a:tabLst>
                <a:tab pos="7445375" algn="l"/>
              </a:tabLst>
            </a:pPr>
            <a:r>
              <a:rPr lang="en-US" sz="1900" dirty="0">
                <a:latin typeface="Arial" panose="020B0604020202020204" pitchFamily="34" charset="0"/>
                <a:cs typeface="Arial" panose="020B0604020202020204" pitchFamily="34" charset="0"/>
              </a:rPr>
              <a:t>"  </a:t>
            </a:r>
          </a:p>
          <a:p>
            <a:pPr marL="457200" lvl="1" indent="0">
              <a:buClr>
                <a:schemeClr val="tx1"/>
              </a:buClr>
              <a:buNone/>
              <a:tabLst>
                <a:tab pos="7445375" algn="l"/>
              </a:tabLst>
            </a:pPr>
            <a:endParaRPr lang="en-US" sz="1900" dirty="0">
              <a:latin typeface="Arial" panose="020B0604020202020204" pitchFamily="34" charset="0"/>
              <a:cs typeface="Arial" panose="020B0604020202020204" pitchFamily="34" charset="0"/>
            </a:endParaRPr>
          </a:p>
          <a:p>
            <a:pPr marL="457200" lvl="1" indent="0">
              <a:buClr>
                <a:schemeClr val="tx1"/>
              </a:buClr>
              <a:buNone/>
              <a:tabLst>
                <a:tab pos="7445375" algn="l"/>
              </a:tabLst>
            </a:pPr>
            <a:endParaRPr lang="en-US" sz="1900" dirty="0">
              <a:latin typeface="Arial" panose="020B0604020202020204" pitchFamily="34" charset="0"/>
              <a:cs typeface="Arial" panose="020B0604020202020204" pitchFamily="34" charset="0"/>
            </a:endParaRPr>
          </a:p>
          <a:p>
            <a:pPr marL="0" indent="0">
              <a:buClr>
                <a:schemeClr val="tx1"/>
              </a:buClr>
              <a:buNone/>
              <a:tabLst>
                <a:tab pos="7445375" algn="l"/>
              </a:tabLst>
            </a:pPr>
            <a:r>
              <a:rPr lang="en-US" sz="1800" dirty="0"/>
              <a:t>ENTSO-E (2013), "SUPPORTING DOCUMENT FOR THE NETWORK CODE ON ELECTRICITY BALANCING", p. 9.</a:t>
            </a:r>
          </a:p>
          <a:p>
            <a:pPr>
              <a:buClr>
                <a:schemeClr val="tx1"/>
              </a:buClr>
              <a:buFont typeface="Wingdings" panose="05000000000000000000" pitchFamily="2" charset="2"/>
              <a:buChar char="q"/>
            </a:pPr>
            <a:endParaRPr lang="en-US" b="1" dirty="0"/>
          </a:p>
          <a:p>
            <a:pPr>
              <a:buClr>
                <a:schemeClr val="tx1"/>
              </a:buClr>
              <a:buFont typeface="Wingdings" panose="05000000000000000000" pitchFamily="2" charset="2"/>
              <a:buChar char="q"/>
            </a:pPr>
            <a:endParaRPr lang="en-US" b="1" dirty="0"/>
          </a:p>
        </p:txBody>
      </p:sp>
    </p:spTree>
    <p:extLst>
      <p:ext uri="{BB962C8B-B14F-4D97-AF65-F5344CB8AC3E}">
        <p14:creationId xmlns:p14="http://schemas.microsoft.com/office/powerpoint/2010/main" val="3661200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683568" y="2280796"/>
            <a:ext cx="7344816" cy="1652260"/>
          </a:xfrm>
        </p:spPr>
        <p:txBody>
          <a:bodyPr/>
          <a:lstStyle/>
          <a:p>
            <a:r>
              <a:rPr lang="nb-NO" sz="1800" dirty="0"/>
              <a:t>Graabak I and Korpås M (2016), "Variability Charactheristics of 	European Wind and Solar Power 	Resources – A Review", 	Energies.</a:t>
            </a:r>
            <a:br>
              <a:rPr lang="nb-NO" sz="1800" dirty="0"/>
            </a:br>
            <a:r>
              <a:rPr lang="nb-NO" sz="1800" dirty="0"/>
              <a:t>Bye T and Hope E (2005), "Deregulation of electricity markets – The 	Norwegian experience", </a:t>
            </a:r>
            <a:r>
              <a:rPr lang="en-US" sz="1800" dirty="0"/>
              <a:t>Discussion Papers No. 433, 	September 2005, Statistics Norway, Research Department.</a:t>
            </a:r>
            <a:br>
              <a:rPr lang="en-US" sz="1800" dirty="0"/>
            </a:br>
            <a:r>
              <a:rPr lang="en-US" sz="1800" dirty="0" err="1"/>
              <a:t>Stortingsmelding</a:t>
            </a:r>
            <a:r>
              <a:rPr lang="en-US" sz="1800" dirty="0"/>
              <a:t> 25 (2015-2016), "Kraft </a:t>
            </a:r>
            <a:r>
              <a:rPr lang="en-US" sz="1800" dirty="0" err="1"/>
              <a:t>til</a:t>
            </a:r>
            <a:r>
              <a:rPr lang="en-US" sz="1800" dirty="0"/>
              <a:t> </a:t>
            </a:r>
            <a:r>
              <a:rPr lang="en-US" sz="1800" dirty="0" err="1"/>
              <a:t>endring</a:t>
            </a:r>
            <a:r>
              <a:rPr lang="en-US" sz="1800" dirty="0"/>
              <a:t> – 	</a:t>
            </a:r>
            <a:r>
              <a:rPr lang="en-US" sz="1800" dirty="0" err="1"/>
              <a:t>Energipolitikken</a:t>
            </a:r>
            <a:r>
              <a:rPr lang="en-US" sz="1800" dirty="0"/>
              <a:t> mot 2030", </a:t>
            </a:r>
            <a:r>
              <a:rPr lang="en-US" sz="1800" dirty="0" err="1"/>
              <a:t>Olje</a:t>
            </a:r>
            <a:r>
              <a:rPr lang="en-US" sz="1800" dirty="0"/>
              <a:t>- </a:t>
            </a:r>
            <a:r>
              <a:rPr lang="en-US" sz="1800" dirty="0" err="1"/>
              <a:t>og</a:t>
            </a:r>
            <a:r>
              <a:rPr lang="en-US" sz="1800" dirty="0"/>
              <a:t> 	</a:t>
            </a:r>
            <a:r>
              <a:rPr lang="en-US" sz="1800" dirty="0" err="1"/>
              <a:t>energidepartementet</a:t>
            </a:r>
            <a:r>
              <a:rPr lang="en-US" sz="1800" dirty="0"/>
              <a:t>. (in 	Norwegian)</a:t>
            </a:r>
            <a:br>
              <a:rPr lang="en-US" sz="1800" dirty="0"/>
            </a:br>
            <a:r>
              <a:rPr lang="en-US" sz="1800" dirty="0"/>
              <a:t>OJ L 197/24 (2015), "Establishing a guideline on capacity allocation 	and congestion management", text with EEA relevance.</a:t>
            </a:r>
            <a:br>
              <a:rPr lang="en-US" sz="1800" dirty="0"/>
            </a:br>
            <a:r>
              <a:rPr lang="en-US" sz="1800" dirty="0"/>
              <a:t>EU commission (2011), "Impact Assessment accompanying the 	document Energy Roadmap 2050", Commission staff working 	paper, SEC(2011), 1565/2. Part 1/2.</a:t>
            </a:r>
            <a:br>
              <a:rPr lang="en-US" sz="1200" dirty="0"/>
            </a:br>
            <a:endParaRPr lang="nb-NO" sz="1200" dirty="0">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7FE54AE7-F752-46E4-AD32-C4F2690972D5}"/>
              </a:ext>
            </a:extLst>
          </p:cNvPr>
          <p:cNvSpPr txBox="1">
            <a:spLocks/>
          </p:cNvSpPr>
          <p:nvPr/>
        </p:nvSpPr>
        <p:spPr>
          <a:xfrm>
            <a:off x="683568" y="1484784"/>
            <a:ext cx="7344816" cy="936104"/>
          </a:xfrm>
          <a:prstGeom prst="rect">
            <a:avLst/>
          </a:prstGeom>
        </p:spPr>
        <p:txBody>
          <a:bodyPr wrap="square" lIns="0" tIns="0" rIns="0" bIns="0" anchor="t" anchorCtr="0">
            <a:noAutofit/>
          </a:bodyPr>
          <a:lstStyle>
            <a:lvl1pPr algn="l" defTabSz="457200" rtl="0" eaLnBrk="1" latinLnBrk="0" hangingPunct="1">
              <a:spcBef>
                <a:spcPct val="0"/>
              </a:spcBef>
              <a:buNone/>
              <a:defRPr sz="3000" b="1" i="0" kern="1200" cap="none">
                <a:solidFill>
                  <a:schemeClr val="tx1"/>
                </a:solidFill>
                <a:latin typeface="Arial"/>
                <a:ea typeface="+mj-ea"/>
                <a:cs typeface="+mj-cs"/>
              </a:defRPr>
            </a:lvl1pPr>
          </a:lstStyle>
          <a:p>
            <a:r>
              <a:rPr lang="nb-NO" dirty="0"/>
              <a:t>Suggested reading</a:t>
            </a:r>
          </a:p>
        </p:txBody>
      </p:sp>
    </p:spTree>
    <p:extLst>
      <p:ext uri="{BB962C8B-B14F-4D97-AF65-F5344CB8AC3E}">
        <p14:creationId xmlns:p14="http://schemas.microsoft.com/office/powerpoint/2010/main" val="515507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355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829189" y="1340768"/>
            <a:ext cx="7344816" cy="936104"/>
          </a:xfrm>
        </p:spPr>
        <p:txBody>
          <a:bodyPr/>
          <a:lstStyle/>
          <a:p>
            <a:r>
              <a:rPr lang="nb-NO" dirty="0"/>
              <a:t>Electricity as a product</a:t>
            </a:r>
          </a:p>
        </p:txBody>
      </p:sp>
      <p:sp>
        <p:nvSpPr>
          <p:cNvPr id="3" name="Text Placeholder 2">
            <a:extLst>
              <a:ext uri="{FF2B5EF4-FFF2-40B4-BE49-F238E27FC236}">
                <a16:creationId xmlns:a16="http://schemas.microsoft.com/office/drawing/2014/main" id="{9965899C-3D94-4F2C-AA15-8B602CC188AD}"/>
              </a:ext>
            </a:extLst>
          </p:cNvPr>
          <p:cNvSpPr>
            <a:spLocks noGrp="1"/>
          </p:cNvSpPr>
          <p:nvPr>
            <p:ph type="body" sz="quarter" idx="10"/>
          </p:nvPr>
        </p:nvSpPr>
        <p:spPr>
          <a:xfrm>
            <a:off x="813881" y="2060848"/>
            <a:ext cx="7345610" cy="3096344"/>
          </a:xfrm>
        </p:spPr>
        <p:txBody>
          <a:bodyPr/>
          <a:lstStyle/>
          <a:p>
            <a:pPr marL="457200" indent="-457200">
              <a:spcBef>
                <a:spcPts val="0"/>
              </a:spcBef>
              <a:spcAft>
                <a:spcPts val="300"/>
              </a:spcAft>
              <a:buFont typeface="+mj-lt"/>
              <a:buAutoNum type="arabicPeriod"/>
            </a:pPr>
            <a:r>
              <a:rPr lang="nb-NO" dirty="0"/>
              <a:t>Modern societies are totally dependent on electricty (lighting, electrical appliances, etc). </a:t>
            </a:r>
          </a:p>
          <a:p>
            <a:pPr marL="457200" indent="-457200">
              <a:spcAft>
                <a:spcPts val="300"/>
              </a:spcAft>
              <a:buFont typeface="+mj-lt"/>
              <a:buAutoNum type="arabicPeriod"/>
            </a:pPr>
            <a:r>
              <a:rPr lang="nb-NO" dirty="0"/>
              <a:t>It cost far less than the utility it provides</a:t>
            </a:r>
          </a:p>
          <a:p>
            <a:pPr marL="457200" indent="-457200">
              <a:spcAft>
                <a:spcPts val="300"/>
              </a:spcAft>
              <a:buFont typeface="+mj-lt"/>
              <a:buAutoNum type="arabicPeriod"/>
            </a:pPr>
            <a:r>
              <a:rPr lang="nb-NO" dirty="0"/>
              <a:t>Producers and consumers are connected through an electrical grid</a:t>
            </a:r>
          </a:p>
          <a:p>
            <a:pPr marL="457200" indent="-457200">
              <a:spcAft>
                <a:spcPts val="300"/>
              </a:spcAft>
              <a:buFont typeface="+mj-lt"/>
              <a:buAutoNum type="arabicPeriod"/>
            </a:pPr>
            <a:r>
              <a:rPr lang="nb-NO" dirty="0"/>
              <a:t>Electric energy travels almost with the speed of light, which takes 0,13 sec around the world. </a:t>
            </a:r>
          </a:p>
          <a:p>
            <a:pPr marL="457200" indent="-457200">
              <a:spcAft>
                <a:spcPts val="300"/>
              </a:spcAft>
              <a:buFont typeface="+mj-lt"/>
              <a:buAutoNum type="arabicPeriod"/>
            </a:pPr>
            <a:r>
              <a:rPr lang="nb-NO" dirty="0"/>
              <a:t>There must be a a balance between feed-in and outtake from the grid at all times</a:t>
            </a:r>
          </a:p>
          <a:p>
            <a:pPr marL="457200" indent="-457200">
              <a:spcAft>
                <a:spcPts val="300"/>
              </a:spcAft>
              <a:buFont typeface="+mj-lt"/>
              <a:buAutoNum type="arabicPeriod"/>
            </a:pPr>
            <a:r>
              <a:rPr lang="nb-NO" dirty="0"/>
              <a:t>There are CO</a:t>
            </a:r>
            <a:r>
              <a:rPr lang="nb-NO" baseline="-25000" dirty="0"/>
              <a:t>2</a:t>
            </a:r>
            <a:r>
              <a:rPr lang="nb-NO" dirty="0"/>
              <a:t> emissions from fossil-fuel power generation, not from electricity consumption.</a:t>
            </a:r>
          </a:p>
        </p:txBody>
      </p:sp>
      <p:sp>
        <p:nvSpPr>
          <p:cNvPr id="4" name="TextBox 3">
            <a:extLst>
              <a:ext uri="{FF2B5EF4-FFF2-40B4-BE49-F238E27FC236}">
                <a16:creationId xmlns:a16="http://schemas.microsoft.com/office/drawing/2014/main" id="{91C5632A-0531-4B9D-BFB5-6EBB4A617F2E}"/>
              </a:ext>
            </a:extLst>
          </p:cNvPr>
          <p:cNvSpPr txBox="1"/>
          <p:nvPr/>
        </p:nvSpPr>
        <p:spPr>
          <a:xfrm>
            <a:off x="6084168" y="260648"/>
            <a:ext cx="2808312" cy="923330"/>
          </a:xfrm>
          <a:prstGeom prst="rect">
            <a:avLst/>
          </a:prstGeom>
          <a:noFill/>
          <a:ln>
            <a:solidFill>
              <a:schemeClr val="tx1"/>
            </a:solidFill>
          </a:ln>
        </p:spPr>
        <p:txBody>
          <a:bodyPr wrap="square" rtlCol="0">
            <a:spAutoFit/>
          </a:bodyPr>
          <a:lstStyle/>
          <a:p>
            <a:r>
              <a:rPr lang="nb-NO" dirty="0"/>
              <a:t>MWh: Energy</a:t>
            </a:r>
          </a:p>
          <a:p>
            <a:r>
              <a:rPr lang="nb-NO" dirty="0"/>
              <a:t>MW: Power</a:t>
            </a:r>
          </a:p>
          <a:p>
            <a:r>
              <a:rPr lang="nb-NO" dirty="0"/>
              <a:t>1 MW in 1 hour = 1 MWh</a:t>
            </a:r>
          </a:p>
        </p:txBody>
      </p:sp>
    </p:spTree>
    <p:extLst>
      <p:ext uri="{BB962C8B-B14F-4D97-AF65-F5344CB8AC3E}">
        <p14:creationId xmlns:p14="http://schemas.microsoft.com/office/powerpoint/2010/main" val="3934045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1043608" y="2492896"/>
            <a:ext cx="7344816" cy="936104"/>
          </a:xfrm>
        </p:spPr>
        <p:txBody>
          <a:bodyPr/>
          <a:lstStyle/>
          <a:p>
            <a:r>
              <a:rPr lang="nb-NO" dirty="0"/>
              <a:t>How much would you be willing to pay each year for mobile charging? </a:t>
            </a:r>
          </a:p>
        </p:txBody>
      </p:sp>
      <p:sp>
        <p:nvSpPr>
          <p:cNvPr id="3" name="Text Placeholder 2">
            <a:extLst>
              <a:ext uri="{FF2B5EF4-FFF2-40B4-BE49-F238E27FC236}">
                <a16:creationId xmlns:a16="http://schemas.microsoft.com/office/drawing/2014/main" id="{F6892E33-E8A9-4F3E-8E0F-5997C48F1FF7}"/>
              </a:ext>
            </a:extLst>
          </p:cNvPr>
          <p:cNvSpPr>
            <a:spLocks noGrp="1"/>
          </p:cNvSpPr>
          <p:nvPr>
            <p:ph type="body" sz="quarter" idx="10"/>
          </p:nvPr>
        </p:nvSpPr>
        <p:spPr>
          <a:xfrm>
            <a:off x="899592" y="3933056"/>
            <a:ext cx="7056784" cy="1944216"/>
          </a:xfrm>
        </p:spPr>
        <p:txBody>
          <a:bodyPr/>
          <a:lstStyle/>
          <a:p>
            <a:pPr marL="342900" indent="-342900">
              <a:buFont typeface="Arial" panose="020B0604020202020204" pitchFamily="34" charset="0"/>
              <a:buChar char="●"/>
            </a:pPr>
            <a:r>
              <a:rPr lang="nb-NO" dirty="0"/>
              <a:t>Yearly electricity cost ~ 3 Euro per year (7 kWh)</a:t>
            </a:r>
          </a:p>
          <a:p>
            <a:pPr marL="342900" indent="-342900">
              <a:buFont typeface="Arial" panose="020B0604020202020204" pitchFamily="34" charset="0"/>
              <a:buChar char="●"/>
            </a:pPr>
            <a:endParaRPr lang="nb-NO" dirty="0"/>
          </a:p>
          <a:p>
            <a:pPr marL="342900" indent="-342900">
              <a:buFont typeface="Arial" panose="020B0604020202020204" pitchFamily="34" charset="0"/>
              <a:buChar char="●"/>
            </a:pPr>
            <a:r>
              <a:rPr lang="nb-NO" dirty="0"/>
              <a:t>The difference adds to social welfare</a:t>
            </a:r>
          </a:p>
        </p:txBody>
      </p:sp>
      <p:pic>
        <p:nvPicPr>
          <p:cNvPr id="5" name="Picture 4">
            <a:extLst>
              <a:ext uri="{FF2B5EF4-FFF2-40B4-BE49-F238E27FC236}">
                <a16:creationId xmlns:a16="http://schemas.microsoft.com/office/drawing/2014/main" id="{10946F9E-EF10-4265-A621-DE16A3830790}"/>
              </a:ext>
            </a:extLst>
          </p:cNvPr>
          <p:cNvPicPr>
            <a:picLocks noChangeAspect="1"/>
          </p:cNvPicPr>
          <p:nvPr/>
        </p:nvPicPr>
        <p:blipFill>
          <a:blip r:embed="rId2"/>
          <a:stretch>
            <a:fillRect/>
          </a:stretch>
        </p:blipFill>
        <p:spPr>
          <a:xfrm>
            <a:off x="6732240" y="0"/>
            <a:ext cx="2411760" cy="1808820"/>
          </a:xfrm>
          <a:prstGeom prst="rect">
            <a:avLst/>
          </a:prstGeom>
        </p:spPr>
      </p:pic>
    </p:spTree>
    <p:extLst>
      <p:ext uri="{BB962C8B-B14F-4D97-AF65-F5344CB8AC3E}">
        <p14:creationId xmlns:p14="http://schemas.microsoft.com/office/powerpoint/2010/main" val="58936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1187624" y="3212976"/>
            <a:ext cx="7344816" cy="936104"/>
          </a:xfrm>
        </p:spPr>
        <p:txBody>
          <a:bodyPr/>
          <a:lstStyle/>
          <a:p>
            <a:pPr marL="447675" indent="-447675"/>
            <a:br>
              <a:rPr lang="nb-NO" dirty="0"/>
            </a:br>
            <a:r>
              <a:rPr lang="nb-NO" dirty="0"/>
              <a:t>2. Power markets – an introduction</a:t>
            </a:r>
          </a:p>
        </p:txBody>
      </p:sp>
    </p:spTree>
    <p:extLst>
      <p:ext uri="{BB962C8B-B14F-4D97-AF65-F5344CB8AC3E}">
        <p14:creationId xmlns:p14="http://schemas.microsoft.com/office/powerpoint/2010/main" val="1600138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971600" y="1484784"/>
            <a:ext cx="7344816" cy="936104"/>
          </a:xfrm>
        </p:spPr>
        <p:txBody>
          <a:bodyPr/>
          <a:lstStyle/>
          <a:p>
            <a:r>
              <a:rPr lang="nb-NO" dirty="0"/>
              <a:t>Deregulation of power markets</a:t>
            </a:r>
          </a:p>
        </p:txBody>
      </p:sp>
      <p:sp>
        <p:nvSpPr>
          <p:cNvPr id="6" name="Text Placeholder 2">
            <a:extLst>
              <a:ext uri="{FF2B5EF4-FFF2-40B4-BE49-F238E27FC236}">
                <a16:creationId xmlns:a16="http://schemas.microsoft.com/office/drawing/2014/main" id="{8CAD8AD7-627E-4151-96EC-A196E5AE30D0}"/>
              </a:ext>
            </a:extLst>
          </p:cNvPr>
          <p:cNvSpPr txBox="1">
            <a:spLocks/>
          </p:cNvSpPr>
          <p:nvPr/>
        </p:nvSpPr>
        <p:spPr>
          <a:xfrm>
            <a:off x="755576" y="2132856"/>
            <a:ext cx="7345610" cy="3096344"/>
          </a:xfrm>
          <a:prstGeom prst="rect">
            <a:avLst/>
          </a:prstGeom>
        </p:spPr>
        <p:txBody>
          <a:bodyPr vert="horz" lIns="0" tIns="0" rIns="0" bIns="0"/>
          <a:lstStyle>
            <a:lvl1pPr marL="0" indent="0" algn="l" defTabSz="457200" rtl="0" eaLnBrk="1" latinLnBrk="0" hangingPunct="1">
              <a:spcBef>
                <a:spcPct val="20000"/>
              </a:spcBef>
              <a:buFontTx/>
              <a:buNone/>
              <a:defRPr sz="2300" kern="120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endParaRPr lang="nb-NO" sz="1000" b="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nb-NO" b="1" dirty="0">
                <a:latin typeface="Arial" panose="020B0604020202020204" pitchFamily="34" charset="0"/>
                <a:cs typeface="Arial" panose="020B0604020202020204" pitchFamily="34" charset="0"/>
              </a:rPr>
              <a:t>Deregulation started as late as the 1990s</a:t>
            </a:r>
          </a:p>
          <a:p>
            <a:pPr marL="808038" lvl="1" indent="-360363">
              <a:buFont typeface="Arial" panose="020B0604020202020204" pitchFamily="34" charset="0"/>
              <a:buChar char="‒"/>
            </a:pPr>
            <a:r>
              <a:rPr lang="nb-NO" sz="2300" dirty="0">
                <a:latin typeface="Arial" panose="020B0604020202020204" pitchFamily="34" charset="0"/>
                <a:cs typeface="Arial" panose="020B0604020202020204" pitchFamily="34" charset="0"/>
              </a:rPr>
              <a:t>First in in Norway, GB, New Zealand</a:t>
            </a:r>
          </a:p>
          <a:p>
            <a:pPr marL="808038" lvl="1" indent="-360363">
              <a:buFont typeface="Arial" panose="020B0604020202020204" pitchFamily="34" charset="0"/>
              <a:buChar char="‒"/>
            </a:pPr>
            <a:r>
              <a:rPr lang="nb-NO" sz="2300" dirty="0">
                <a:latin typeface="Arial" panose="020B0604020202020204" pitchFamily="34" charset="0"/>
                <a:cs typeface="Arial" panose="020B0604020202020204" pitchFamily="34" charset="0"/>
              </a:rPr>
              <a:t>Power companies were split into producers and grid companies</a:t>
            </a:r>
          </a:p>
          <a:p>
            <a:pPr marL="808038" lvl="1" indent="-360363">
              <a:buFont typeface="Arial" panose="020B0604020202020204" pitchFamily="34" charset="0"/>
              <a:buChar char="‒"/>
            </a:pPr>
            <a:r>
              <a:rPr lang="nb-NO" sz="2300" dirty="0">
                <a:latin typeface="Arial" panose="020B0604020202020204" pitchFamily="34" charset="0"/>
                <a:cs typeface="Arial" panose="020B0604020202020204" pitchFamily="34" charset="0"/>
              </a:rPr>
              <a:t>Organized market clearing in a power exchange</a:t>
            </a:r>
          </a:p>
          <a:p>
            <a:pPr marL="808038" lvl="1" indent="-360363">
              <a:buFont typeface="Arial" panose="020B0604020202020204" pitchFamily="34" charset="0"/>
              <a:buChar char="‒"/>
            </a:pPr>
            <a:endParaRPr lang="nb-NO" sz="10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Before deregulation (Norway)</a:t>
            </a:r>
          </a:p>
          <a:p>
            <a:pPr marL="808038" lvl="1" indent="-360363">
              <a:buFont typeface="Arial" panose="020B0604020202020204" pitchFamily="34" charset="0"/>
              <a:buChar char="‒"/>
            </a:pPr>
            <a:r>
              <a:rPr lang="nb-NO" sz="2300" dirty="0">
                <a:latin typeface="Arial" panose="020B0604020202020204" pitchFamily="34" charset="0"/>
                <a:cs typeface="Arial" panose="020B0604020202020204" pitchFamily="34" charset="0"/>
              </a:rPr>
              <a:t>Power companies were responsible for electricity supply in their area (generation, grid, …)</a:t>
            </a:r>
          </a:p>
          <a:p>
            <a:pPr marL="808038" lvl="1" indent="-360363">
              <a:buFont typeface="Arial" panose="020B0604020202020204" pitchFamily="34" charset="0"/>
              <a:buChar char="‒"/>
            </a:pPr>
            <a:r>
              <a:rPr lang="nb-NO" sz="2300" dirty="0">
                <a:latin typeface="Arial" panose="020B0604020202020204" pitchFamily="34" charset="0"/>
                <a:cs typeface="Arial" panose="020B0604020202020204" pitchFamily="34" charset="0"/>
              </a:rPr>
              <a:t>Power prices were set annualy by the parliament, based on long-term costs</a:t>
            </a:r>
          </a:p>
          <a:p>
            <a:pPr marL="808038" lvl="1" indent="-360363">
              <a:buFont typeface="Arial" panose="020B0604020202020204" pitchFamily="34" charset="0"/>
              <a:buChar char="‒"/>
            </a:pPr>
            <a:endParaRPr lang="nb-NO" sz="23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nb-NO" sz="1000" dirty="0">
              <a:latin typeface="Arial" panose="020B0604020202020204" pitchFamily="34" charset="0"/>
              <a:cs typeface="Arial" panose="020B0604020202020204" pitchFamily="34" charset="0"/>
            </a:endParaRPr>
          </a:p>
          <a:p>
            <a:pPr marL="808038" lvl="1" indent="-360363">
              <a:buFont typeface="Arial" panose="020B0604020202020204" pitchFamily="34" charset="0"/>
              <a:buChar char="‒"/>
            </a:pPr>
            <a:endParaRPr lang="nb-NO" sz="2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1048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971600" y="1484784"/>
            <a:ext cx="7344816" cy="936104"/>
          </a:xfrm>
        </p:spPr>
        <p:txBody>
          <a:bodyPr/>
          <a:lstStyle/>
          <a:p>
            <a:br>
              <a:rPr lang="nb-NO" dirty="0"/>
            </a:br>
            <a:r>
              <a:rPr lang="nb-NO" dirty="0"/>
              <a:t>Roles in power market</a:t>
            </a:r>
            <a:br>
              <a:rPr lang="nb-NO" dirty="0"/>
            </a:br>
            <a:r>
              <a:rPr lang="nb-NO" dirty="0"/>
              <a:t> </a:t>
            </a:r>
          </a:p>
        </p:txBody>
      </p:sp>
      <p:sp>
        <p:nvSpPr>
          <p:cNvPr id="6" name="Text Placeholder 2">
            <a:extLst>
              <a:ext uri="{FF2B5EF4-FFF2-40B4-BE49-F238E27FC236}">
                <a16:creationId xmlns:a16="http://schemas.microsoft.com/office/drawing/2014/main" id="{8CAD8AD7-627E-4151-96EC-A196E5AE30D0}"/>
              </a:ext>
            </a:extLst>
          </p:cNvPr>
          <p:cNvSpPr txBox="1">
            <a:spLocks/>
          </p:cNvSpPr>
          <p:nvPr/>
        </p:nvSpPr>
        <p:spPr>
          <a:xfrm>
            <a:off x="755576" y="2276872"/>
            <a:ext cx="7345610" cy="3096344"/>
          </a:xfrm>
          <a:prstGeom prst="rect">
            <a:avLst/>
          </a:prstGeom>
        </p:spPr>
        <p:txBody>
          <a:bodyPr vert="horz" lIns="0" tIns="0" rIns="0" bIns="0"/>
          <a:lstStyle>
            <a:lvl1pPr marL="0" indent="0" algn="l" defTabSz="457200" rtl="0" eaLnBrk="1" latinLnBrk="0" hangingPunct="1">
              <a:spcBef>
                <a:spcPct val="20000"/>
              </a:spcBef>
              <a:buFontTx/>
              <a:buNone/>
              <a:defRPr sz="2300" kern="120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endParaRPr lang="nb-NO"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Consumers</a:t>
            </a: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Producers 						</a:t>
            </a: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Power suppliers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Grid company/DSO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Tr</a:t>
            </a:r>
            <a:r>
              <a:rPr lang="nb-NO" dirty="0">
                <a:latin typeface="Arial" panose="020B0604020202020204" pitchFamily="34" charset="0"/>
                <a:cs typeface="Arial" panose="020B0604020202020204" pitchFamily="34" charset="0"/>
              </a:rPr>
              <a:t>ansmission system operator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Regulator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Power exchange							</a:t>
            </a:r>
            <a:endParaRPr lang="nb-NO" sz="1100" dirty="0">
              <a:latin typeface="Arial" panose="020B0604020202020204" pitchFamily="34" charset="0"/>
              <a:cs typeface="Arial" panose="020B0604020202020204" pitchFamily="34" charset="0"/>
            </a:endParaRPr>
          </a:p>
          <a:p>
            <a:pPr marL="808038" lvl="1" indent="-360363">
              <a:buFont typeface="Arial" panose="020B0604020202020204" pitchFamily="34" charset="0"/>
              <a:buChar char="‒"/>
            </a:pPr>
            <a:endParaRPr lang="nb-NO" sz="2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5753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767-2CA8-4ECF-8242-05D2E90CB46E}"/>
              </a:ext>
            </a:extLst>
          </p:cNvPr>
          <p:cNvSpPr>
            <a:spLocks noGrp="1"/>
          </p:cNvSpPr>
          <p:nvPr>
            <p:ph type="title"/>
          </p:nvPr>
        </p:nvSpPr>
        <p:spPr>
          <a:xfrm>
            <a:off x="971600" y="1484784"/>
            <a:ext cx="7344816" cy="936104"/>
          </a:xfrm>
        </p:spPr>
        <p:txBody>
          <a:bodyPr/>
          <a:lstStyle/>
          <a:p>
            <a:br>
              <a:rPr lang="nb-NO" dirty="0"/>
            </a:br>
            <a:r>
              <a:rPr lang="nb-NO" dirty="0"/>
              <a:t>Roles in power market</a:t>
            </a:r>
            <a:br>
              <a:rPr lang="nb-NO" dirty="0"/>
            </a:br>
            <a:r>
              <a:rPr lang="nb-NO" dirty="0"/>
              <a:t> </a:t>
            </a:r>
          </a:p>
        </p:txBody>
      </p:sp>
      <p:sp>
        <p:nvSpPr>
          <p:cNvPr id="6" name="Text Placeholder 2">
            <a:extLst>
              <a:ext uri="{FF2B5EF4-FFF2-40B4-BE49-F238E27FC236}">
                <a16:creationId xmlns:a16="http://schemas.microsoft.com/office/drawing/2014/main" id="{8CAD8AD7-627E-4151-96EC-A196E5AE30D0}"/>
              </a:ext>
            </a:extLst>
          </p:cNvPr>
          <p:cNvSpPr txBox="1">
            <a:spLocks/>
          </p:cNvSpPr>
          <p:nvPr/>
        </p:nvSpPr>
        <p:spPr>
          <a:xfrm>
            <a:off x="755576" y="2276872"/>
            <a:ext cx="7345610" cy="3096344"/>
          </a:xfrm>
          <a:prstGeom prst="rect">
            <a:avLst/>
          </a:prstGeom>
        </p:spPr>
        <p:txBody>
          <a:bodyPr vert="horz" lIns="0" tIns="0" rIns="0" bIns="0"/>
          <a:lstStyle>
            <a:lvl1pPr marL="0" indent="0" algn="l" defTabSz="457200" rtl="0" eaLnBrk="1" latinLnBrk="0" hangingPunct="1">
              <a:spcBef>
                <a:spcPct val="20000"/>
              </a:spcBef>
              <a:buFontTx/>
              <a:buNone/>
              <a:defRPr sz="2300" kern="1200" baseline="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endParaRPr lang="nb-NO"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Consumers</a:t>
            </a: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Producers 						</a:t>
            </a:r>
          </a:p>
          <a:p>
            <a:pPr marL="457200" indent="-457200">
              <a:buFont typeface="Arial" panose="020B0604020202020204" pitchFamily="34" charset="0"/>
              <a:buChar char="●"/>
            </a:pPr>
            <a:r>
              <a:rPr lang="nb-NO" dirty="0">
                <a:latin typeface="Arial" panose="020B0604020202020204" pitchFamily="34" charset="0"/>
                <a:cs typeface="Arial" panose="020B0604020202020204" pitchFamily="34" charset="0"/>
              </a:rPr>
              <a:t>Power suppliers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Grid company/DSO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Tr</a:t>
            </a:r>
            <a:r>
              <a:rPr lang="nb-NO" dirty="0">
                <a:latin typeface="Arial" panose="020B0604020202020204" pitchFamily="34" charset="0"/>
                <a:cs typeface="Arial" panose="020B0604020202020204" pitchFamily="34" charset="0"/>
              </a:rPr>
              <a:t>ansmission system operator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Regulator 							</a:t>
            </a:r>
          </a:p>
          <a:p>
            <a:pPr marL="457200" indent="-457200">
              <a:buFont typeface="Arial" panose="020B0604020202020204" pitchFamily="34" charset="0"/>
              <a:buChar char="●"/>
            </a:pPr>
            <a:r>
              <a:rPr lang="nb-NO" sz="2300" dirty="0">
                <a:latin typeface="Arial" panose="020B0604020202020204" pitchFamily="34" charset="0"/>
                <a:cs typeface="Arial" panose="020B0604020202020204" pitchFamily="34" charset="0"/>
              </a:rPr>
              <a:t>Power exchange							</a:t>
            </a:r>
            <a:endParaRPr lang="nb-NO" sz="1100" dirty="0">
              <a:latin typeface="Arial" panose="020B0604020202020204" pitchFamily="34" charset="0"/>
              <a:cs typeface="Arial" panose="020B0604020202020204" pitchFamily="34" charset="0"/>
            </a:endParaRPr>
          </a:p>
          <a:p>
            <a:pPr marL="808038" lvl="1" indent="-360363">
              <a:buFont typeface="Arial" panose="020B0604020202020204" pitchFamily="34" charset="0"/>
              <a:buChar char="‒"/>
            </a:pPr>
            <a:endParaRPr lang="nb-NO" sz="23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E683299-2000-429D-B2EC-B63B0574C646}"/>
              </a:ext>
            </a:extLst>
          </p:cNvPr>
          <p:cNvSpPr txBox="1"/>
          <p:nvPr/>
        </p:nvSpPr>
        <p:spPr>
          <a:xfrm>
            <a:off x="4644008" y="2376643"/>
            <a:ext cx="3816424" cy="446276"/>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 Choose a power supplier</a:t>
            </a:r>
          </a:p>
        </p:txBody>
      </p:sp>
      <p:cxnSp>
        <p:nvCxnSpPr>
          <p:cNvPr id="5" name="Straight Connector 4">
            <a:extLst>
              <a:ext uri="{FF2B5EF4-FFF2-40B4-BE49-F238E27FC236}">
                <a16:creationId xmlns:a16="http://schemas.microsoft.com/office/drawing/2014/main" id="{7DDB2C95-645D-4505-A767-C739693046A2}"/>
              </a:ext>
            </a:extLst>
          </p:cNvPr>
          <p:cNvCxnSpPr>
            <a:cxnSpLocks/>
          </p:cNvCxnSpPr>
          <p:nvPr/>
        </p:nvCxnSpPr>
        <p:spPr>
          <a:xfrm flipV="1">
            <a:off x="2915419" y="2629798"/>
            <a:ext cx="1728589" cy="269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10DA320-DD42-4D25-85A7-2DA6B32B81D0}"/>
              </a:ext>
            </a:extLst>
          </p:cNvPr>
          <p:cNvCxnSpPr>
            <a:cxnSpLocks/>
          </p:cNvCxnSpPr>
          <p:nvPr/>
        </p:nvCxnSpPr>
        <p:spPr>
          <a:xfrm>
            <a:off x="2915419" y="2913556"/>
            <a:ext cx="1728589" cy="118273"/>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EE39134-74C0-4469-9740-CCFC4D21F824}"/>
              </a:ext>
            </a:extLst>
          </p:cNvPr>
          <p:cNvSpPr txBox="1"/>
          <p:nvPr/>
        </p:nvSpPr>
        <p:spPr>
          <a:xfrm>
            <a:off x="4716016" y="2756635"/>
            <a:ext cx="3672408" cy="800219"/>
          </a:xfrm>
          <a:prstGeom prst="rect">
            <a:avLst/>
          </a:prstGeom>
          <a:noFill/>
        </p:spPr>
        <p:txBody>
          <a:bodyPr wrap="square" rtlCol="0">
            <a:spAutoFit/>
          </a:bodyPr>
          <a:lstStyle/>
          <a:p>
            <a:r>
              <a:rPr lang="nb-NO" sz="2300" dirty="0">
                <a:latin typeface="Arial" panose="020B0604020202020204" pitchFamily="34" charset="0"/>
                <a:cs typeface="Arial" panose="020B0604020202020204" pitchFamily="34" charset="0"/>
              </a:rPr>
              <a:t>Pay for electric energy and grid tariff (and taxes etc)</a:t>
            </a:r>
          </a:p>
        </p:txBody>
      </p:sp>
      <p:cxnSp>
        <p:nvCxnSpPr>
          <p:cNvPr id="14" name="Straight Connector 13">
            <a:extLst>
              <a:ext uri="{FF2B5EF4-FFF2-40B4-BE49-F238E27FC236}">
                <a16:creationId xmlns:a16="http://schemas.microsoft.com/office/drawing/2014/main" id="{28F87561-22C3-4486-8330-ACB7B3D4DB01}"/>
              </a:ext>
            </a:extLst>
          </p:cNvPr>
          <p:cNvCxnSpPr>
            <a:cxnSpLocks/>
          </p:cNvCxnSpPr>
          <p:nvPr/>
        </p:nvCxnSpPr>
        <p:spPr>
          <a:xfrm>
            <a:off x="2915419" y="2922690"/>
            <a:ext cx="1728589" cy="69231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6053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23_Egendefinert utform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25_Egendefinert utform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17_Egendefinert utform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18_Egendefinert utform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19_Egendefinert utform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21_Egendefinert utform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10_Egendefinert utform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20_Egendefinert utform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2.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3.xml><?xml version="1.0" encoding="utf-8"?>
<a:theme xmlns:a="http://schemas.openxmlformats.org/drawingml/2006/main" name="2_Egendefinert utform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4.xml><?xml version="1.0" encoding="utf-8"?>
<a:theme xmlns:a="http://schemas.openxmlformats.org/drawingml/2006/main" name="3_Egendefinert utform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5.xml><?xml version="1.0" encoding="utf-8"?>
<a:theme xmlns:a="http://schemas.openxmlformats.org/drawingml/2006/main" name="8_Egendefinert utform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6.xml><?xml version="1.0" encoding="utf-8"?>
<a:theme xmlns:a="http://schemas.openxmlformats.org/drawingml/2006/main" name="16_Egendefinert utform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7.xml><?xml version="1.0" encoding="utf-8"?>
<a:theme xmlns:a="http://schemas.openxmlformats.org/drawingml/2006/main" name="7_Egendefinert utform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8.xml><?xml version="1.0" encoding="utf-8"?>
<a:theme xmlns:a="http://schemas.openxmlformats.org/drawingml/2006/main" name="6_Egendefinert utform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2_Egendefinert utform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1_Egendefinert utform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Egendefinert utform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5_Egendefinert utform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9_Egendefinert utform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13_Egendefinert utform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14_Egendefinert utform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eamSiteName xmlns="3011bd27-670b-40e8-bfc7-267b8eb171af">FME ZEN</TeamSiteNam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74848231FCE13044B87B52C56797B8F8" ma:contentTypeVersion="" ma:contentTypeDescription="Opprett et nytt dokument." ma:contentTypeScope="" ma:versionID="2f3b8f258e0451ca2db717a3afe3f4fc">
  <xsd:schema xmlns:xsd="http://www.w3.org/2001/XMLSchema" xmlns:xs="http://www.w3.org/2001/XMLSchema" xmlns:p="http://schemas.microsoft.com/office/2006/metadata/properties" xmlns:ns2="3011bd27-670b-40e8-bfc7-267b8eb171af" xmlns:ns3="55bdf305-f85d-45f8-93f8-cb50b1040ce0" xmlns:ns4="d256b5bb-cb2c-4aa5-9737-31c51bb8810f" targetNamespace="http://schemas.microsoft.com/office/2006/metadata/properties" ma:root="true" ma:fieldsID="94e22308bb1437376878570b7334094e" ns2:_="" ns3:_="" ns4:_="">
    <xsd:import namespace="3011bd27-670b-40e8-bfc7-267b8eb171af"/>
    <xsd:import namespace="55bdf305-f85d-45f8-93f8-cb50b1040ce0"/>
    <xsd:import namespace="d256b5bb-cb2c-4aa5-9737-31c51bb8810f"/>
    <xsd:element name="properties">
      <xsd:complexType>
        <xsd:sequence>
          <xsd:element name="documentManagement">
            <xsd:complexType>
              <xsd:all>
                <xsd:element ref="ns2:TeamSiteName" minOccurs="0"/>
                <xsd:element ref="ns3:MediaServiceMetadata" minOccurs="0"/>
                <xsd:element ref="ns3:MediaServiceFastMetadata" minOccurs="0"/>
                <xsd:element ref="ns4:SharedWithUsers" minOccurs="0"/>
                <xsd:element ref="ns4:SharedWithDetails"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11bd27-670b-40e8-bfc7-267b8eb171af" elementFormDefault="qualified">
    <xsd:import namespace="http://schemas.microsoft.com/office/2006/documentManagement/types"/>
    <xsd:import namespace="http://schemas.microsoft.com/office/infopath/2007/PartnerControls"/>
    <xsd:element name="TeamSiteName" ma:index="8" nillable="true" ma:displayName="TeamSite" ma:default="FME ZEN" ma:internalName="TeamSiteNam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5bdf305-f85d-45f8-93f8-cb50b1040ce0" elementFormDefault="qualified">
    <xsd:import namespace="http://schemas.microsoft.com/office/2006/documentManagement/types"/>
    <xsd:import namespace="http://schemas.microsoft.com/office/infopath/2007/PartnerControls"/>
    <xsd:element name="MediaServiceMetadata" ma:index="9" nillable="true" ma:displayName="MediaServiceMetadata" ma:description="" ma:hidden="true" ma:internalName="MediaServiceMetadata" ma:readOnly="true">
      <xsd:simpleType>
        <xsd:restriction base="dms:Note"/>
      </xsd:simpleType>
    </xsd:element>
    <xsd:element name="MediaServiceFastMetadata" ma:index="10"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256b5bb-cb2c-4aa5-9737-31c51bb8810f" elementFormDefault="qualified">
    <xsd:import namespace="http://schemas.microsoft.com/office/2006/documentManagement/types"/>
    <xsd:import namespace="http://schemas.microsoft.com/office/infopath/2007/PartnerControls"/>
    <xsd:element name="SharedWithUsers" ma:index="11" nillable="true" ma:displayName="Delt med"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lings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FF3820-4DA7-4CEB-80C0-F815847EF22B}">
  <ds:schemaRefs>
    <ds:schemaRef ds:uri="http://purl.org/dc/terms/"/>
    <ds:schemaRef ds:uri="http://purl.org/dc/elements/1.1/"/>
    <ds:schemaRef ds:uri="d256b5bb-cb2c-4aa5-9737-31c51bb8810f"/>
    <ds:schemaRef ds:uri="http://schemas.microsoft.com/office/2006/metadata/properties"/>
    <ds:schemaRef ds:uri="3011bd27-670b-40e8-bfc7-267b8eb171af"/>
    <ds:schemaRef ds:uri="http://schemas.microsoft.com/office/2006/documentManagement/types"/>
    <ds:schemaRef ds:uri="http://schemas.microsoft.com/office/infopath/2007/PartnerControls"/>
    <ds:schemaRef ds:uri="http://schemas.openxmlformats.org/package/2006/metadata/core-properties"/>
    <ds:schemaRef ds:uri="55bdf305-f85d-45f8-93f8-cb50b1040ce0"/>
    <ds:schemaRef ds:uri="http://www.w3.org/XML/1998/namespace"/>
    <ds:schemaRef ds:uri="http://purl.org/dc/dcmitype/"/>
  </ds:schemaRefs>
</ds:datastoreItem>
</file>

<file path=customXml/itemProps2.xml><?xml version="1.0" encoding="utf-8"?>
<ds:datastoreItem xmlns:ds="http://schemas.openxmlformats.org/officeDocument/2006/customXml" ds:itemID="{0C47421A-9A27-47F3-A29C-56C2FB07AD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11bd27-670b-40e8-bfc7-267b8eb171af"/>
    <ds:schemaRef ds:uri="55bdf305-f85d-45f8-93f8-cb50b1040ce0"/>
    <ds:schemaRef ds:uri="d256b5bb-cb2c-4aa5-9737-31c51bb881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885626-2508-4B44-B0ED-EAB7524817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3284</TotalTime>
  <Words>1102</Words>
  <Application>Microsoft Office PowerPoint</Application>
  <PresentationFormat>On-screen Show (4:3)</PresentationFormat>
  <Paragraphs>300</Paragraphs>
  <Slides>39</Slides>
  <Notes>0</Notes>
  <HiddenSlides>0</HiddenSlides>
  <MMClips>0</MMClips>
  <ScaleCrop>false</ScaleCrop>
  <HeadingPairs>
    <vt:vector size="6" baseType="variant">
      <vt:variant>
        <vt:lpstr>Fonts Used</vt:lpstr>
      </vt:variant>
      <vt:variant>
        <vt:i4>3</vt:i4>
      </vt:variant>
      <vt:variant>
        <vt:lpstr>Theme</vt:lpstr>
      </vt:variant>
      <vt:variant>
        <vt:i4>28</vt:i4>
      </vt:variant>
      <vt:variant>
        <vt:lpstr>Slide Titles</vt:lpstr>
      </vt:variant>
      <vt:variant>
        <vt:i4>39</vt:i4>
      </vt:variant>
    </vt:vector>
  </HeadingPairs>
  <TitlesOfParts>
    <vt:vector size="70" baseType="lpstr">
      <vt:lpstr>Arial</vt:lpstr>
      <vt:lpstr>Calibri</vt:lpstr>
      <vt:lpstr>Wingdings</vt:lpstr>
      <vt:lpstr>Office Theme</vt:lpstr>
      <vt:lpstr>3_Office Theme</vt:lpstr>
      <vt:lpstr>22_Egendefinert utforming</vt:lpstr>
      <vt:lpstr>11_Egendefinert utforming</vt:lpstr>
      <vt:lpstr>4_Egendefinert utforming</vt:lpstr>
      <vt:lpstr>5_Egendefinert utforming</vt:lpstr>
      <vt:lpstr>9_Egendefinert utforming</vt:lpstr>
      <vt:lpstr>13_Egendefinert utforming</vt:lpstr>
      <vt:lpstr>14_Egendefinert utforming</vt:lpstr>
      <vt:lpstr>23_Egendefinert utforming</vt:lpstr>
      <vt:lpstr>25_Egendefinert utforming</vt:lpstr>
      <vt:lpstr>17_Egendefinert utforming</vt:lpstr>
      <vt:lpstr>18_Egendefinert utforming</vt:lpstr>
      <vt:lpstr>19_Egendefinert utforming</vt:lpstr>
      <vt:lpstr>21_Egendefinert utforming</vt:lpstr>
      <vt:lpstr>10_Egendefinert utforming</vt:lpstr>
      <vt:lpstr>20_Egendefinert utforming</vt:lpstr>
      <vt:lpstr>1_Office Theme</vt:lpstr>
      <vt:lpstr>2_Office Theme</vt:lpstr>
      <vt:lpstr>5_Office Theme</vt:lpstr>
      <vt:lpstr>4_Office Theme</vt:lpstr>
      <vt:lpstr>6_Office Theme</vt:lpstr>
      <vt:lpstr>2_Egendefinert utforming</vt:lpstr>
      <vt:lpstr>3_Egendefinert utforming</vt:lpstr>
      <vt:lpstr>8_Egendefinert utforming</vt:lpstr>
      <vt:lpstr>16_Egendefinert utforming</vt:lpstr>
      <vt:lpstr>7_Egendefinert utforming</vt:lpstr>
      <vt:lpstr>6_Egendefinert utforming</vt:lpstr>
      <vt:lpstr>The European power system</vt:lpstr>
      <vt:lpstr>Content of presentation</vt:lpstr>
      <vt:lpstr> 1. Electricity as a product</vt:lpstr>
      <vt:lpstr>Electricity as a product</vt:lpstr>
      <vt:lpstr>How much would you be willing to pay each year for mobile charging? </vt:lpstr>
      <vt:lpstr> 2. Power markets – an introduction</vt:lpstr>
      <vt:lpstr>Deregulation of power markets</vt:lpstr>
      <vt:lpstr> Roles in power market  </vt:lpstr>
      <vt:lpstr> Roles in power market  </vt:lpstr>
      <vt:lpstr> Roles in power market  </vt:lpstr>
      <vt:lpstr> Roles in power market  </vt:lpstr>
      <vt:lpstr> Roles in power market  </vt:lpstr>
      <vt:lpstr> Roles in power market  </vt:lpstr>
      <vt:lpstr> Roles in power market  </vt:lpstr>
      <vt:lpstr> Roles in power market  </vt:lpstr>
      <vt:lpstr> New roles are emerging                                  (but not so much in Norway yet)</vt:lpstr>
      <vt:lpstr>Market clearing at power exchanges         (simplified representation)</vt:lpstr>
      <vt:lpstr>Market equilibrium</vt:lpstr>
      <vt:lpstr>Economic surplus</vt:lpstr>
      <vt:lpstr>Well-functioning markets are efficient</vt:lpstr>
      <vt:lpstr>Sources to inefficiencies in markets  </vt:lpstr>
      <vt:lpstr>Congestion management  </vt:lpstr>
      <vt:lpstr>Electricity markets and products   </vt:lpstr>
      <vt:lpstr>Norwegian hydropower  </vt:lpstr>
      <vt:lpstr>Reservoir levels, whole Norway</vt:lpstr>
      <vt:lpstr> 3. Europe: Decarbonization and internal market</vt:lpstr>
      <vt:lpstr>Power generation in EU 28</vt:lpstr>
      <vt:lpstr>Policy instruments and tecnology costs</vt:lpstr>
      <vt:lpstr>PowerPoint Presentation</vt:lpstr>
      <vt:lpstr>PowerPoint Presentation</vt:lpstr>
      <vt:lpstr>PowerPoint Presentation</vt:lpstr>
      <vt:lpstr>We have only seen the start for RES!</vt:lpstr>
      <vt:lpstr>How to balance RES variability?</vt:lpstr>
      <vt:lpstr>Intraday will become more important!</vt:lpstr>
      <vt:lpstr>EUs internal market for electricity</vt:lpstr>
      <vt:lpstr>Implementation</vt:lpstr>
      <vt:lpstr>Laconic from ENTSO-E</vt:lpstr>
      <vt:lpstr>Graabak I and Korpås M (2016), "Variability Charactheristics of  European Wind and Solar Power  Resources – A Review",  Energies. Bye T and Hope E (2005), "Deregulation of electricity markets – The  Norwegian experience", Discussion Papers No. 433,  September 2005, Statistics Norway, Research Department. Stortingsmelding 25 (2015-2016), "Kraft til endring –  Energipolitikken mot 2030", Olje- og  energidepartementet. (in  Norwegian) OJ L 197/24 (2015), "Establishing a guideline on capacity allocation  and congestion management", text with EEA relevance. EU commission (2011), "Impact Assessment accompanying the  document Energy Roadmap 2050", Commission staff working  paper, SEC(2011), 1565/2. Part 1/2. </vt:lpstr>
      <vt:lpstr>PowerPoint Presentation</vt:lpstr>
    </vt:vector>
  </TitlesOfParts>
  <Company>mmm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Marianne</dc:creator>
  <cp:lastModifiedBy>Ove Wolfgang</cp:lastModifiedBy>
  <cp:revision>252</cp:revision>
  <dcterms:created xsi:type="dcterms:W3CDTF">2015-04-07T14:27:06Z</dcterms:created>
  <dcterms:modified xsi:type="dcterms:W3CDTF">2018-02-08T07:16:21Z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0x01010074848231FCE13044B87B52C56797B8F8</vt:lpwstr>
  </property>
  <property fmtid="{D5CDD505-2E9C-101B-9397-08002B2CF9AE}" pid="3" name="_AdHocReviewCycleID">
    <vt:i4>-806545352</vt:i4>
  </property>
  <property fmtid="{D5CDD505-2E9C-101B-9397-08002B2CF9AE}" pid="4" name="_NewReviewCycle">
    <vt:lpwstr/>
  </property>
  <property fmtid="{D5CDD505-2E9C-101B-9397-08002B2CF9AE}" pid="5" name="_EmailSubject">
    <vt:lpwstr>presentasjon</vt:lpwstr>
  </property>
  <property fmtid="{D5CDD505-2E9C-101B-9397-08002B2CF9AE}" pid="6" name="_AuthorEmail">
    <vt:lpwstr>Ove.Wolfgang@sintef.no</vt:lpwstr>
  </property>
  <property fmtid="{D5CDD505-2E9C-101B-9397-08002B2CF9AE}" pid="7" name="_AuthorEmailDisplayName">
    <vt:lpwstr>Ove Wolfgang</vt:lpwstr>
  </property>
</Properties>
</file>